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5"/>
  </p:notesMasterIdLst>
  <p:sldIdLst>
    <p:sldId id="269" r:id="rId2"/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5" r:id="rId14"/>
    <p:sldId id="267" r:id="rId15"/>
    <p:sldId id="271" r:id="rId16"/>
    <p:sldId id="272" r:id="rId17"/>
    <p:sldId id="273" r:id="rId18"/>
    <p:sldId id="274" r:id="rId19"/>
    <p:sldId id="275" r:id="rId20"/>
    <p:sldId id="276" r:id="rId21"/>
    <p:sldId id="270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660"/>
  </p:normalViewPr>
  <p:slideViewPr>
    <p:cSldViewPr snapToGrid="0">
      <p:cViewPr varScale="1">
        <p:scale>
          <a:sx n="56" d="100"/>
          <a:sy n="56" d="100"/>
        </p:scale>
        <p:origin x="84" y="1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A27B554-077D-4ED6-B31D-D49BBC0953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EAD2EF5-B40D-4036-8C48-1514AD9360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CD41C-402B-4C1C-8C72-89A2D448722F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5A425FAE-50C0-4CD6-AB0E-268119AF0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922FA35-48C5-44FC-8EC7-C97301B3C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7352DA-96A6-4AA7-90B9-2100011A62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402D46-261B-4EC0-AEAC-8C2F617BB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E0345-3B77-4169-BBB5-DAE852FEE2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9970A-0A50-4180-A533-F3098434542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02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392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28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778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36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95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3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51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48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7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63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94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4D80-E59F-417A-B829-0E58040D8629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D210A-D6CD-4C65-A0EE-3EEC2D242C1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409470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BA81A56C-4A3B-4BC0-890B-A1164CAAD41E}"/>
              </a:ext>
            </a:extLst>
          </p:cNvPr>
          <p:cNvSpPr/>
          <p:nvPr/>
        </p:nvSpPr>
        <p:spPr>
          <a:xfrm>
            <a:off x="4483647" y="1414956"/>
            <a:ext cx="3471698" cy="271166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sz="2400" b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Понятие мошенничества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0744660E-017E-4FE3-9B2E-D28617D8165C}"/>
              </a:ext>
            </a:extLst>
          </p:cNvPr>
          <p:cNvSpPr/>
          <p:nvPr/>
        </p:nvSpPr>
        <p:spPr>
          <a:xfrm>
            <a:off x="756745" y="189186"/>
            <a:ext cx="10704786" cy="646386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91537808-58D2-4F20-819E-D219010C614D}"/>
              </a:ext>
            </a:extLst>
          </p:cNvPr>
          <p:cNvSpPr/>
          <p:nvPr/>
        </p:nvSpPr>
        <p:spPr>
          <a:xfrm>
            <a:off x="756744" y="189186"/>
            <a:ext cx="10815145" cy="646386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800"/>
              </a:spcAft>
            </a:pPr>
            <a:r>
              <a:rPr lang="ru-RU" sz="3200" b="1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Мошенничество</a:t>
            </a:r>
            <a:endParaRPr lang="ru-RU" sz="3200" b="1" dirty="0">
              <a:solidFill>
                <a:prstClr val="whit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29B6F622-090F-4774-8869-EFCC7B90AA37}"/>
              </a:ext>
            </a:extLst>
          </p:cNvPr>
          <p:cNvSpPr/>
          <p:nvPr/>
        </p:nvSpPr>
        <p:spPr>
          <a:xfrm>
            <a:off x="5951890" y="835572"/>
            <a:ext cx="484632" cy="57938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AAD8C20-ACF4-490F-9E50-E81826519EDD}"/>
              </a:ext>
            </a:extLst>
          </p:cNvPr>
          <p:cNvSpPr/>
          <p:nvPr/>
        </p:nvSpPr>
        <p:spPr>
          <a:xfrm>
            <a:off x="986659" y="2128344"/>
            <a:ext cx="2885089" cy="13400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Статья 159</a:t>
            </a:r>
          </a:p>
          <a:p>
            <a:pPr algn="ctr"/>
            <a:r>
              <a:rPr lang="ru-RU" sz="2400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Уголовного кодекса РФ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3902635-FC8E-4A2B-89F5-31E94A417735}"/>
              </a:ext>
            </a:extLst>
          </p:cNvPr>
          <p:cNvSpPr/>
          <p:nvPr/>
        </p:nvSpPr>
        <p:spPr>
          <a:xfrm>
            <a:off x="8567244" y="1805152"/>
            <a:ext cx="3055225" cy="19312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Статьи 159.1−159.6 Уголовного кодекса РФ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9CD0F02-787A-4EA4-AB3C-40E56A7F8B09}"/>
              </a:ext>
            </a:extLst>
          </p:cNvPr>
          <p:cNvSpPr/>
          <p:nvPr/>
        </p:nvSpPr>
        <p:spPr>
          <a:xfrm>
            <a:off x="986659" y="4761186"/>
            <a:ext cx="10635810" cy="17657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400"/>
              </a:lnSpc>
              <a:spcAft>
                <a:spcPts val="800"/>
              </a:spcAft>
            </a:pPr>
            <a:r>
              <a:rPr lang="ru-RU" sz="2400" b="1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Мошенничество, представляет собой хищение чужого имущества или приобретение права на него путем обмана либо злоупотребления доверием.</a:t>
            </a:r>
            <a:endParaRPr lang="ru-RU" sz="2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: влево 13">
            <a:extLst>
              <a:ext uri="{FF2B5EF4-FFF2-40B4-BE49-F238E27FC236}">
                <a16:creationId xmlns:a16="http://schemas.microsoft.com/office/drawing/2014/main" id="{81C7127C-54FC-498A-9F99-03EF761A5A19}"/>
              </a:ext>
            </a:extLst>
          </p:cNvPr>
          <p:cNvSpPr/>
          <p:nvPr/>
        </p:nvSpPr>
        <p:spPr>
          <a:xfrm>
            <a:off x="3871747" y="2556063"/>
            <a:ext cx="611899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597CED94-72C0-46FA-9C16-84DF8611EC29}"/>
              </a:ext>
            </a:extLst>
          </p:cNvPr>
          <p:cNvSpPr/>
          <p:nvPr/>
        </p:nvSpPr>
        <p:spPr>
          <a:xfrm>
            <a:off x="2617076" y="3465497"/>
            <a:ext cx="484632" cy="129568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7732711E-FB54-46E2-B87A-E9AA27ABED4E}"/>
              </a:ext>
            </a:extLst>
          </p:cNvPr>
          <p:cNvSpPr/>
          <p:nvPr/>
        </p:nvSpPr>
        <p:spPr>
          <a:xfrm>
            <a:off x="7961913" y="2556062"/>
            <a:ext cx="605331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46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A3C369EE-DD3F-41EF-903E-485BD36D9257}"/>
              </a:ext>
            </a:extLst>
          </p:cNvPr>
          <p:cNvSpPr/>
          <p:nvPr/>
        </p:nvSpPr>
        <p:spPr>
          <a:xfrm>
            <a:off x="4145382" y="2293749"/>
            <a:ext cx="4186247" cy="2762572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мошенничества могут быть при: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BF5D907-D553-47B8-9796-DD2FF337951B}"/>
              </a:ext>
            </a:extLst>
          </p:cNvPr>
          <p:cNvSpPr/>
          <p:nvPr/>
        </p:nvSpPr>
        <p:spPr>
          <a:xfrm>
            <a:off x="4418308" y="152399"/>
            <a:ext cx="3448372" cy="19062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Фли́рт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коке́тство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(англ.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flirt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форма социального и сексуального поведения, включающая язык тела, устное или письменное общение между людьми</a:t>
            </a:r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E4395148-4CCE-4B3C-88FD-C9D4D4A4DD0D}"/>
              </a:ext>
            </a:extLst>
          </p:cNvPr>
          <p:cNvSpPr/>
          <p:nvPr/>
        </p:nvSpPr>
        <p:spPr>
          <a:xfrm>
            <a:off x="247968" y="152400"/>
            <a:ext cx="3448372" cy="190629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Сватовство́ — свадебный обряд, заключающийся в предложении женихом руки и сердца девушке при её родителях. </a:t>
            </a: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9A5DD98E-BF06-4271-BBCF-9141CB3F15F3}"/>
              </a:ext>
            </a:extLst>
          </p:cNvPr>
          <p:cNvSpPr/>
          <p:nvPr/>
        </p:nvSpPr>
        <p:spPr>
          <a:xfrm>
            <a:off x="116232" y="5513521"/>
            <a:ext cx="8215397" cy="132768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Киберпространство (англ.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cyberspace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метафорическая абстракция, используемая в философии и в компьютерных технологиях и являющаяся виртуальной реальностью, — второй мир как «внутри» компьютеров, так и «внутри» компьютерных сетей</a:t>
            </a: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23DC0FB9-4C71-4121-AE6E-C7A7B0A4A861}"/>
              </a:ext>
            </a:extLst>
          </p:cNvPr>
          <p:cNvSpPr/>
          <p:nvPr/>
        </p:nvSpPr>
        <p:spPr>
          <a:xfrm>
            <a:off x="8428499" y="3618210"/>
            <a:ext cx="3647268" cy="3254642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Пика́п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(от англ.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pick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разновидность деятельности, направленной на знакомство с целью соблазнения. Пикап состоит из техник для соблазнения женщин, которые распространяются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пика́п-сообществе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интернете и реальности</a:t>
            </a:r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E1C7BACA-83FA-4B7F-8677-931145E0CBC9}"/>
              </a:ext>
            </a:extLst>
          </p:cNvPr>
          <p:cNvSpPr/>
          <p:nvPr/>
        </p:nvSpPr>
        <p:spPr>
          <a:xfrm>
            <a:off x="8588648" y="152399"/>
            <a:ext cx="3487119" cy="325464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Сутенёр (фр.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Souteneur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поддерживающий), или сводник — человек, занимающийся организацией проституции и контролирующий деятельность проституток, обеспечивающий их защиту и получающий от этого доход</a:t>
            </a:r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1EE92ADD-2F9F-4FD7-A65E-C1A22F59D1A1}"/>
              </a:ext>
            </a:extLst>
          </p:cNvPr>
          <p:cNvSpPr/>
          <p:nvPr/>
        </p:nvSpPr>
        <p:spPr>
          <a:xfrm>
            <a:off x="116233" y="2293750"/>
            <a:ext cx="3740256" cy="305316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знакомства — технологии, которые позволяют людям общаться, флиртовать, встречаться, а также строить романтические отношения с помощью мобильных служб, таких как SMS, мобильные чаты</a:t>
            </a:r>
          </a:p>
        </p:txBody>
      </p:sp>
      <p:sp>
        <p:nvSpPr>
          <p:cNvPr id="10" name="Стрелка: вверх 9">
            <a:extLst>
              <a:ext uri="{FF2B5EF4-FFF2-40B4-BE49-F238E27FC236}">
                <a16:creationId xmlns:a16="http://schemas.microsoft.com/office/drawing/2014/main" id="{43252B92-7F98-4B69-8E89-44DA541A3801}"/>
              </a:ext>
            </a:extLst>
          </p:cNvPr>
          <p:cNvSpPr/>
          <p:nvPr/>
        </p:nvSpPr>
        <p:spPr>
          <a:xfrm>
            <a:off x="5900178" y="2058690"/>
            <a:ext cx="484632" cy="223828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верх 10">
            <a:extLst>
              <a:ext uri="{FF2B5EF4-FFF2-40B4-BE49-F238E27FC236}">
                <a16:creationId xmlns:a16="http://schemas.microsoft.com/office/drawing/2014/main" id="{39284B0E-0E87-4496-A318-04443F72DFF1}"/>
              </a:ext>
            </a:extLst>
          </p:cNvPr>
          <p:cNvSpPr/>
          <p:nvPr/>
        </p:nvSpPr>
        <p:spPr>
          <a:xfrm rot="10800000">
            <a:off x="5920842" y="5056321"/>
            <a:ext cx="484632" cy="457200"/>
          </a:xfrm>
          <a:prstGeom prst="upArrow">
            <a:avLst>
              <a:gd name="adj1" fmla="val 50000"/>
              <a:gd name="adj2" fmla="val 372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верх 11">
            <a:extLst>
              <a:ext uri="{FF2B5EF4-FFF2-40B4-BE49-F238E27FC236}">
                <a16:creationId xmlns:a16="http://schemas.microsoft.com/office/drawing/2014/main" id="{350AE0E3-5372-47FB-898F-0B0D76438D65}"/>
              </a:ext>
            </a:extLst>
          </p:cNvPr>
          <p:cNvSpPr/>
          <p:nvPr/>
        </p:nvSpPr>
        <p:spPr>
          <a:xfrm rot="18960944">
            <a:off x="3891784" y="1670540"/>
            <a:ext cx="484632" cy="1316066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верх 12">
            <a:extLst>
              <a:ext uri="{FF2B5EF4-FFF2-40B4-BE49-F238E27FC236}">
                <a16:creationId xmlns:a16="http://schemas.microsoft.com/office/drawing/2014/main" id="{FF067E04-D152-48BC-A147-21BFE4FE2756}"/>
              </a:ext>
            </a:extLst>
          </p:cNvPr>
          <p:cNvSpPr/>
          <p:nvPr/>
        </p:nvSpPr>
        <p:spPr>
          <a:xfrm rot="3511108">
            <a:off x="8145971" y="2700096"/>
            <a:ext cx="484632" cy="546150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5F15DCD7-C703-4D0F-A75D-DA01C47DD96E}"/>
              </a:ext>
            </a:extLst>
          </p:cNvPr>
          <p:cNvSpPr/>
          <p:nvPr/>
        </p:nvSpPr>
        <p:spPr>
          <a:xfrm rot="5181454">
            <a:off x="3751060" y="3606185"/>
            <a:ext cx="484632" cy="2737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B234DB39-FC6F-4E33-BBDB-17200C799157}"/>
              </a:ext>
            </a:extLst>
          </p:cNvPr>
          <p:cNvSpPr/>
          <p:nvPr/>
        </p:nvSpPr>
        <p:spPr>
          <a:xfrm rot="18798930">
            <a:off x="8022668" y="4244401"/>
            <a:ext cx="484632" cy="54486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35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0EFF703-6C31-4F5E-8F76-EF0AEBE6972C}"/>
              </a:ext>
            </a:extLst>
          </p:cNvPr>
          <p:cNvSpPr/>
          <p:nvPr/>
        </p:nvSpPr>
        <p:spPr>
          <a:xfrm>
            <a:off x="299634" y="123987"/>
            <a:ext cx="11685070" cy="697424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материнским капиталом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AA52FE88-FD04-4E4B-AE87-4BB6B9F70561}"/>
              </a:ext>
            </a:extLst>
          </p:cNvPr>
          <p:cNvSpPr/>
          <p:nvPr/>
        </p:nvSpPr>
        <p:spPr>
          <a:xfrm>
            <a:off x="2891725" y="1022888"/>
            <a:ext cx="4711485" cy="305316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Матери́нский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семе́йный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капита́л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мера государственной поддержки российских семей, воспитывающих детей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AA5649A-931A-4F9D-A253-A7DD5FD69DFC}"/>
              </a:ext>
            </a:extLst>
          </p:cNvPr>
          <p:cNvSpPr/>
          <p:nvPr/>
        </p:nvSpPr>
        <p:spPr>
          <a:xfrm>
            <a:off x="7908010" y="1020950"/>
            <a:ext cx="4099301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Обналичивание материнского капитала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5728AC5-CD52-464D-B694-A166BB6B1F86}"/>
              </a:ext>
            </a:extLst>
          </p:cNvPr>
          <p:cNvSpPr/>
          <p:nvPr/>
        </p:nvSpPr>
        <p:spPr>
          <a:xfrm>
            <a:off x="10104896" y="2262754"/>
            <a:ext cx="1759046" cy="12088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«Фиктивная ипотека»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2FAF213-3FF1-4DCF-8FD4-0EAD8D9EC282}"/>
              </a:ext>
            </a:extLst>
          </p:cNvPr>
          <p:cNvSpPr/>
          <p:nvPr/>
        </p:nvSpPr>
        <p:spPr>
          <a:xfrm>
            <a:off x="299634" y="1208868"/>
            <a:ext cx="2402236" cy="16583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Незаконное получение материнского капитала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1315DDE-906B-40DE-8F55-B8A7F747AE8C}"/>
              </a:ext>
            </a:extLst>
          </p:cNvPr>
          <p:cNvSpPr/>
          <p:nvPr/>
        </p:nvSpPr>
        <p:spPr>
          <a:xfrm>
            <a:off x="325465" y="3068665"/>
            <a:ext cx="2261460" cy="36653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«Фиктивные документы» — подделывается справка из роддома или свидетельство о рождении ребёнка. Подделки достаточно легко выявляются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244D78F-49EF-4E89-B797-FB16C6A54765}"/>
              </a:ext>
            </a:extLst>
          </p:cNvPr>
          <p:cNvSpPr/>
          <p:nvPr/>
        </p:nvSpPr>
        <p:spPr>
          <a:xfrm>
            <a:off x="2722535" y="4277532"/>
            <a:ext cx="3988232" cy="24564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«Фиктивные свидетельские показания» — этот более сложный вид мошенничества распространён в основном в цыганских общинах а также в Северо-Кавказском федеральном округе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EAC335C-3157-4861-94B1-40956A0C3D34}"/>
              </a:ext>
            </a:extLst>
          </p:cNvPr>
          <p:cNvSpPr/>
          <p:nvPr/>
        </p:nvSpPr>
        <p:spPr>
          <a:xfrm>
            <a:off x="10005406" y="3599486"/>
            <a:ext cx="2078730" cy="17358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«Фиктивное свидетельство на право собственности»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23E394E-CDDC-4417-BDD8-21A51F360DAB}"/>
              </a:ext>
            </a:extLst>
          </p:cNvPr>
          <p:cNvSpPr/>
          <p:nvPr/>
        </p:nvSpPr>
        <p:spPr>
          <a:xfrm>
            <a:off x="7834400" y="2287931"/>
            <a:ext cx="2123260" cy="18055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«Покупка жилья, непригодного для проживания»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041F4DA-7EE4-482C-A8CB-7D3D3DE35601}"/>
              </a:ext>
            </a:extLst>
          </p:cNvPr>
          <p:cNvSpPr/>
          <p:nvPr/>
        </p:nvSpPr>
        <p:spPr>
          <a:xfrm>
            <a:off x="7818582" y="4147730"/>
            <a:ext cx="2116800" cy="1208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«Фиктивный договор купли-продажи»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5182E18-6E3E-4330-9227-B0B80B345D01}"/>
              </a:ext>
            </a:extLst>
          </p:cNvPr>
          <p:cNvSpPr/>
          <p:nvPr/>
        </p:nvSpPr>
        <p:spPr>
          <a:xfrm>
            <a:off x="10191109" y="5447646"/>
            <a:ext cx="1790692" cy="10790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«Фиктивный ремонт»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8D0E8CD-F881-4B30-88F8-9A71D192216C}"/>
              </a:ext>
            </a:extLst>
          </p:cNvPr>
          <p:cNvSpPr/>
          <p:nvPr/>
        </p:nvSpPr>
        <p:spPr>
          <a:xfrm>
            <a:off x="7981636" y="5428274"/>
            <a:ext cx="2123260" cy="111393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«Фиктивная оценка стоимости»</a:t>
            </a: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298A9DF9-8599-4132-BF30-A0D1313040D7}"/>
              </a:ext>
            </a:extLst>
          </p:cNvPr>
          <p:cNvSpPr/>
          <p:nvPr/>
        </p:nvSpPr>
        <p:spPr>
          <a:xfrm>
            <a:off x="7692326" y="2134889"/>
            <a:ext cx="4458345" cy="459912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верх 15">
            <a:extLst>
              <a:ext uri="{FF2B5EF4-FFF2-40B4-BE49-F238E27FC236}">
                <a16:creationId xmlns:a16="http://schemas.microsoft.com/office/drawing/2014/main" id="{619DE9DD-6DEC-465E-A09A-4F69F2A68B5E}"/>
              </a:ext>
            </a:extLst>
          </p:cNvPr>
          <p:cNvSpPr/>
          <p:nvPr/>
        </p:nvSpPr>
        <p:spPr>
          <a:xfrm>
            <a:off x="5005151" y="821410"/>
            <a:ext cx="484632" cy="19953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A85AC2CF-A726-48B9-8090-9CA7CFAEDA81}"/>
              </a:ext>
            </a:extLst>
          </p:cNvPr>
          <p:cNvSpPr/>
          <p:nvPr/>
        </p:nvSpPr>
        <p:spPr>
          <a:xfrm>
            <a:off x="1213879" y="821410"/>
            <a:ext cx="484632" cy="38745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26ECBF09-E10A-46D4-9E06-97C8DFEEB599}"/>
              </a:ext>
            </a:extLst>
          </p:cNvPr>
          <p:cNvSpPr/>
          <p:nvPr/>
        </p:nvSpPr>
        <p:spPr>
          <a:xfrm rot="19816499">
            <a:off x="2715420" y="2722729"/>
            <a:ext cx="484632" cy="162756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6200DB74-7EBF-4185-8D89-7AC288AC7A9C}"/>
              </a:ext>
            </a:extLst>
          </p:cNvPr>
          <p:cNvSpPr/>
          <p:nvPr/>
        </p:nvSpPr>
        <p:spPr>
          <a:xfrm>
            <a:off x="9715344" y="1953683"/>
            <a:ext cx="484632" cy="17346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DD0857A3-5FBE-4D29-B908-CE1113CE9AF6}"/>
              </a:ext>
            </a:extLst>
          </p:cNvPr>
          <p:cNvSpPr/>
          <p:nvPr/>
        </p:nvSpPr>
        <p:spPr>
          <a:xfrm>
            <a:off x="9679182" y="829150"/>
            <a:ext cx="484632" cy="19953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62BD6146-7D24-4E8B-A0E2-47A631D9526F}"/>
              </a:ext>
            </a:extLst>
          </p:cNvPr>
          <p:cNvSpPr/>
          <p:nvPr/>
        </p:nvSpPr>
        <p:spPr>
          <a:xfrm rot="16200000">
            <a:off x="2710114" y="1459240"/>
            <a:ext cx="484632" cy="54243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C3AC59B5-1FCF-46F7-BC07-A55DFC1B510B}"/>
              </a:ext>
            </a:extLst>
          </p:cNvPr>
          <p:cNvSpPr/>
          <p:nvPr/>
        </p:nvSpPr>
        <p:spPr>
          <a:xfrm>
            <a:off x="1279191" y="2867187"/>
            <a:ext cx="484632" cy="20147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лево 23">
            <a:extLst>
              <a:ext uri="{FF2B5EF4-FFF2-40B4-BE49-F238E27FC236}">
                <a16:creationId xmlns:a16="http://schemas.microsoft.com/office/drawing/2014/main" id="{B3C0B1F3-3ADF-4A62-A7D3-5F3F02DD8797}"/>
              </a:ext>
            </a:extLst>
          </p:cNvPr>
          <p:cNvSpPr/>
          <p:nvPr/>
        </p:nvSpPr>
        <p:spPr>
          <a:xfrm rot="20192404">
            <a:off x="7455522" y="1681233"/>
            <a:ext cx="474756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225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64B488D7-4D7D-4164-AC62-B993281785B3}"/>
              </a:ext>
            </a:extLst>
          </p:cNvPr>
          <p:cNvSpPr/>
          <p:nvPr/>
        </p:nvSpPr>
        <p:spPr>
          <a:xfrm>
            <a:off x="247972" y="139485"/>
            <a:ext cx="11623729" cy="9144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меры профилактики от мошенничеств с материнским капиталом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E2B8BF6-E56E-4772-A4D1-43632B8E4A52}"/>
              </a:ext>
            </a:extLst>
          </p:cNvPr>
          <p:cNvSpPr/>
          <p:nvPr/>
        </p:nvSpPr>
        <p:spPr>
          <a:xfrm>
            <a:off x="113651" y="1642818"/>
            <a:ext cx="5946185" cy="46339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159.2 УК РФ  «Мошенничество при получении выплат, то есть хищение денежных средств или иного имущества при получении пособий, компенсаций, субсидий и иных социальных выплат, установленных законами и иными нормативными правовыми актами, путем представления заведомо ложных и (или) недостоверных сведений, а равно путем умолчания о фактах, влекущих прекращение указанных выплат»</a:t>
            </a:r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EF4C6706-2A5E-4C37-9AC8-1CC24AEA5F57}"/>
              </a:ext>
            </a:extLst>
          </p:cNvPr>
          <p:cNvSpPr/>
          <p:nvPr/>
        </p:nvSpPr>
        <p:spPr>
          <a:xfrm>
            <a:off x="6155402" y="1642816"/>
            <a:ext cx="1991537" cy="302217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пытайтесь обойти ограничения, установленные законом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B49D7196-7A7D-47E9-A273-5DB3ADCC95B2}"/>
              </a:ext>
            </a:extLst>
          </p:cNvPr>
          <p:cNvSpPr/>
          <p:nvPr/>
        </p:nvSpPr>
        <p:spPr>
          <a:xfrm>
            <a:off x="8242506" y="1642817"/>
            <a:ext cx="1991537" cy="302217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соглашайтесь на сомнительные сделки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096C6501-8717-4E3A-8F33-B27CAA9A6727}"/>
              </a:ext>
            </a:extLst>
          </p:cNvPr>
          <p:cNvSpPr/>
          <p:nvPr/>
        </p:nvSpPr>
        <p:spPr>
          <a:xfrm>
            <a:off x="10329610" y="1642816"/>
            <a:ext cx="1748740" cy="302217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Проверяйте документы на жилье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F95D7B92-CD64-4D5A-8AE8-B25385AD38FD}"/>
              </a:ext>
            </a:extLst>
          </p:cNvPr>
          <p:cNvSpPr/>
          <p:nvPr/>
        </p:nvSpPr>
        <p:spPr>
          <a:xfrm>
            <a:off x="10961664" y="1053885"/>
            <a:ext cx="484632" cy="58893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AC756D5D-17D1-48F6-92F6-5F8424676F95}"/>
              </a:ext>
            </a:extLst>
          </p:cNvPr>
          <p:cNvSpPr/>
          <p:nvPr/>
        </p:nvSpPr>
        <p:spPr>
          <a:xfrm>
            <a:off x="2844427" y="1064218"/>
            <a:ext cx="484632" cy="58893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3E2C1142-DFD6-452D-BE7B-236DC5C958CB}"/>
              </a:ext>
            </a:extLst>
          </p:cNvPr>
          <p:cNvSpPr/>
          <p:nvPr/>
        </p:nvSpPr>
        <p:spPr>
          <a:xfrm>
            <a:off x="6911934" y="1064218"/>
            <a:ext cx="484632" cy="58893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FBB5B718-A982-4C6A-993C-6869D1ECE16E}"/>
              </a:ext>
            </a:extLst>
          </p:cNvPr>
          <p:cNvSpPr/>
          <p:nvPr/>
        </p:nvSpPr>
        <p:spPr>
          <a:xfrm>
            <a:off x="8990000" y="1064219"/>
            <a:ext cx="484632" cy="58893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277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9E946328-8354-4F33-B46A-DB6CFD748429}"/>
              </a:ext>
            </a:extLst>
          </p:cNvPr>
          <p:cNvSpPr/>
          <p:nvPr/>
        </p:nvSpPr>
        <p:spPr>
          <a:xfrm>
            <a:off x="260889" y="154984"/>
            <a:ext cx="11670222" cy="790413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надомной работой</a:t>
            </a:r>
          </a:p>
        </p:txBody>
      </p:sp>
      <p:sp>
        <p:nvSpPr>
          <p:cNvPr id="3" name="Блок-схема: узел 2">
            <a:extLst>
              <a:ext uri="{FF2B5EF4-FFF2-40B4-BE49-F238E27FC236}">
                <a16:creationId xmlns:a16="http://schemas.microsoft.com/office/drawing/2014/main" id="{17667344-5F84-4711-B7C0-63C6286AA228}"/>
              </a:ext>
            </a:extLst>
          </p:cNvPr>
          <p:cNvSpPr/>
          <p:nvPr/>
        </p:nvSpPr>
        <p:spPr>
          <a:xfrm>
            <a:off x="2696704" y="1166244"/>
            <a:ext cx="5222929" cy="4510007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дому (англ.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work-at-home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scheme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схема быстрого обогащения, в которой жертва заманивается возможностью работать, не выходя из дома, делая лёгкую работу, и получать максимум денег за минимум потраченного времени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110B37D-0866-4504-883C-55EEE0E6062F}"/>
              </a:ext>
            </a:extLst>
          </p:cNvPr>
          <p:cNvSpPr/>
          <p:nvPr/>
        </p:nvSpPr>
        <p:spPr>
          <a:xfrm>
            <a:off x="8343254" y="1278608"/>
            <a:ext cx="2399653" cy="43395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преступника-работодателя (англ.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job-scammer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вымогательство денег из жертвы путём взимания выплат за возможность начать работу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130DEE1-AE81-4261-9031-0B37EB31C8EC}"/>
              </a:ext>
            </a:extLst>
          </p:cNvPr>
          <p:cNvSpPr/>
          <p:nvPr/>
        </p:nvSpPr>
        <p:spPr>
          <a:xfrm>
            <a:off x="289303" y="5897098"/>
            <a:ext cx="11670221" cy="7904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 может быть продавцом информации о вакансиях надомной работы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5F4A407-0E57-46BB-874B-B35707471FB2}"/>
              </a:ext>
            </a:extLst>
          </p:cNvPr>
          <p:cNvSpPr/>
          <p:nvPr/>
        </p:nvSpPr>
        <p:spPr>
          <a:xfrm>
            <a:off x="247971" y="1363850"/>
            <a:ext cx="2025112" cy="31280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Принуждение жертвы вкладывать деньги в продукты, чья стоимость преувеличена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95AF6F6A-356C-43B5-A020-A9718F0AE0B7}"/>
              </a:ext>
            </a:extLst>
          </p:cNvPr>
          <p:cNvSpPr/>
          <p:nvPr/>
        </p:nvSpPr>
        <p:spPr>
          <a:xfrm>
            <a:off x="11088816" y="945396"/>
            <a:ext cx="484632" cy="496720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6BB359C2-8526-4F11-8C81-7F8E019631AD}"/>
              </a:ext>
            </a:extLst>
          </p:cNvPr>
          <p:cNvSpPr/>
          <p:nvPr/>
        </p:nvSpPr>
        <p:spPr>
          <a:xfrm>
            <a:off x="9300764" y="945397"/>
            <a:ext cx="484632" cy="33321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21161F1E-AE42-4DFC-ACB0-B7E30603A0D5}"/>
              </a:ext>
            </a:extLst>
          </p:cNvPr>
          <p:cNvSpPr/>
          <p:nvPr/>
        </p:nvSpPr>
        <p:spPr>
          <a:xfrm>
            <a:off x="1018211" y="945397"/>
            <a:ext cx="484632" cy="41845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верх 10">
            <a:extLst>
              <a:ext uri="{FF2B5EF4-FFF2-40B4-BE49-F238E27FC236}">
                <a16:creationId xmlns:a16="http://schemas.microsoft.com/office/drawing/2014/main" id="{10FE9B8F-DF84-4310-8608-B859D1059E7E}"/>
              </a:ext>
            </a:extLst>
          </p:cNvPr>
          <p:cNvSpPr/>
          <p:nvPr/>
        </p:nvSpPr>
        <p:spPr>
          <a:xfrm>
            <a:off x="5065852" y="929893"/>
            <a:ext cx="484632" cy="218998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A41B8DC8-11FF-4247-9BB9-1854276D0743}"/>
              </a:ext>
            </a:extLst>
          </p:cNvPr>
          <p:cNvSpPr/>
          <p:nvPr/>
        </p:nvSpPr>
        <p:spPr>
          <a:xfrm>
            <a:off x="2273083" y="3206054"/>
            <a:ext cx="423621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extLst>
              <a:ext uri="{FF2B5EF4-FFF2-40B4-BE49-F238E27FC236}">
                <a16:creationId xmlns:a16="http://schemas.microsoft.com/office/drawing/2014/main" id="{D6D2E62E-A815-46C9-B4A4-D3DC2B37C559}"/>
              </a:ext>
            </a:extLst>
          </p:cNvPr>
          <p:cNvSpPr/>
          <p:nvPr/>
        </p:nvSpPr>
        <p:spPr>
          <a:xfrm>
            <a:off x="7919632" y="3206054"/>
            <a:ext cx="423621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верх 14">
            <a:extLst>
              <a:ext uri="{FF2B5EF4-FFF2-40B4-BE49-F238E27FC236}">
                <a16:creationId xmlns:a16="http://schemas.microsoft.com/office/drawing/2014/main" id="{0D9D9621-E363-4ACD-BE5A-7C254E37DDE3}"/>
              </a:ext>
            </a:extLst>
          </p:cNvPr>
          <p:cNvSpPr/>
          <p:nvPr/>
        </p:nvSpPr>
        <p:spPr>
          <a:xfrm>
            <a:off x="5089456" y="5691755"/>
            <a:ext cx="484632" cy="168605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039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EA5AE75E-1613-4E7B-B53C-CB476979D857}"/>
              </a:ext>
            </a:extLst>
          </p:cNvPr>
          <p:cNvSpPr/>
          <p:nvPr/>
        </p:nvSpPr>
        <p:spPr>
          <a:xfrm>
            <a:off x="3739240" y="1562098"/>
            <a:ext cx="4212772" cy="277313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Телефонное мошенничество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F593E80-7D64-485A-8FF8-41647FE6EB97}"/>
              </a:ext>
            </a:extLst>
          </p:cNvPr>
          <p:cNvSpPr/>
          <p:nvPr/>
        </p:nvSpPr>
        <p:spPr>
          <a:xfrm>
            <a:off x="3951515" y="179614"/>
            <a:ext cx="7473042" cy="12083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 от «оператора сотовой связи» с сообщением о ближайшей блокировке номера из-за истечения срока действия, с просьбой провести оплату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B66D647-02C1-49BA-8CEF-B37FECA166F4}"/>
              </a:ext>
            </a:extLst>
          </p:cNvPr>
          <p:cNvSpPr/>
          <p:nvPr/>
        </p:nvSpPr>
        <p:spPr>
          <a:xfrm>
            <a:off x="146957" y="1510394"/>
            <a:ext cx="2922813" cy="28248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 из «поликлиники» с приглашением на диспансеризацию, с последующим выяснением номера СНИЛС и получением смс-сообщения с портала «Госуслуги»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20EFB05-CE0E-47C5-BB16-EB7DA0E1D1EA}"/>
              </a:ext>
            </a:extLst>
          </p:cNvPr>
          <p:cNvSpPr/>
          <p:nvPr/>
        </p:nvSpPr>
        <p:spPr>
          <a:xfrm>
            <a:off x="8752114" y="1510394"/>
            <a:ext cx="3292929" cy="28248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 от «представителя Центробанка» или «сотрудника ФСБ» с сообщением о спонсировании ВСУ, с последующим требованием перевести все денежные средства на безопасный счет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E95B698-720E-430A-B163-C67BB82431BF}"/>
              </a:ext>
            </a:extLst>
          </p:cNvPr>
          <p:cNvSpPr/>
          <p:nvPr/>
        </p:nvSpPr>
        <p:spPr>
          <a:xfrm>
            <a:off x="3241219" y="4514855"/>
            <a:ext cx="5388430" cy="21853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«Сотрудник Многофункционального центра предоставления государственных и муниципальных услуг (МФЦ)» или «Почта России» сообщает о важном письме из государственного органа, для получения которого необходимо сообщить пришедший на телефон код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9332380-13E8-4B6A-9310-287942D1842C}"/>
              </a:ext>
            </a:extLst>
          </p:cNvPr>
          <p:cNvSpPr/>
          <p:nvPr/>
        </p:nvSpPr>
        <p:spPr>
          <a:xfrm>
            <a:off x="195940" y="4503967"/>
            <a:ext cx="2922813" cy="15294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получения выигрыша в лотерее, для получения которого нужно оплатить «налог»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3F4707F-6163-4C06-B7DA-D9017BF4B5AF}"/>
              </a:ext>
            </a:extLst>
          </p:cNvPr>
          <p:cNvSpPr/>
          <p:nvPr/>
        </p:nvSpPr>
        <p:spPr>
          <a:xfrm>
            <a:off x="8752114" y="4457704"/>
            <a:ext cx="2677887" cy="15294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о «родственниках, попавших в беду», требующих срочного перевода денег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00CB4B9-4269-45E9-9082-71009F07C088}"/>
              </a:ext>
            </a:extLst>
          </p:cNvPr>
          <p:cNvSpPr/>
          <p:nvPr/>
        </p:nvSpPr>
        <p:spPr>
          <a:xfrm>
            <a:off x="310240" y="179615"/>
            <a:ext cx="3053443" cy="1219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 от «сотрудника банка» с сообщением о блокировке банковской карты</a:t>
            </a: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BF623EF9-1040-4A2C-8828-BF17F60B1953}"/>
              </a:ext>
            </a:extLst>
          </p:cNvPr>
          <p:cNvSpPr/>
          <p:nvPr/>
        </p:nvSpPr>
        <p:spPr>
          <a:xfrm>
            <a:off x="5693118" y="4335237"/>
            <a:ext cx="484632" cy="16873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6031472A-E4F1-47B2-BCC8-F028C4F83D4A}"/>
              </a:ext>
            </a:extLst>
          </p:cNvPr>
          <p:cNvSpPr/>
          <p:nvPr/>
        </p:nvSpPr>
        <p:spPr>
          <a:xfrm rot="2872322">
            <a:off x="3280661" y="3423336"/>
            <a:ext cx="484632" cy="135462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DB0D41D7-2012-4BED-B282-7511B66CE65B}"/>
              </a:ext>
            </a:extLst>
          </p:cNvPr>
          <p:cNvSpPr/>
          <p:nvPr/>
        </p:nvSpPr>
        <p:spPr>
          <a:xfrm rot="18711708">
            <a:off x="8073418" y="3312589"/>
            <a:ext cx="484632" cy="145434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9559E7B8-88A4-4B67-85D5-597511444FB1}"/>
              </a:ext>
            </a:extLst>
          </p:cNvPr>
          <p:cNvSpPr/>
          <p:nvPr/>
        </p:nvSpPr>
        <p:spPr>
          <a:xfrm rot="16200000">
            <a:off x="8109750" y="2551340"/>
            <a:ext cx="484632" cy="80010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верх 17">
            <a:extLst>
              <a:ext uri="{FF2B5EF4-FFF2-40B4-BE49-F238E27FC236}">
                <a16:creationId xmlns:a16="http://schemas.microsoft.com/office/drawing/2014/main" id="{421940F0-4E2C-41D5-B0B3-C9EC402F5115}"/>
              </a:ext>
            </a:extLst>
          </p:cNvPr>
          <p:cNvSpPr/>
          <p:nvPr/>
        </p:nvSpPr>
        <p:spPr>
          <a:xfrm>
            <a:off x="5600589" y="1382479"/>
            <a:ext cx="484632" cy="185065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лево 19">
            <a:extLst>
              <a:ext uri="{FF2B5EF4-FFF2-40B4-BE49-F238E27FC236}">
                <a16:creationId xmlns:a16="http://schemas.microsoft.com/office/drawing/2014/main" id="{AF8211D0-726C-4670-94BF-D5EE8A99BFC5}"/>
              </a:ext>
            </a:extLst>
          </p:cNvPr>
          <p:cNvSpPr/>
          <p:nvPr/>
        </p:nvSpPr>
        <p:spPr>
          <a:xfrm rot="2792081">
            <a:off x="3112852" y="1526505"/>
            <a:ext cx="1155078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id="{B77052F7-4D76-4795-8FC9-24D8B2C9034A}"/>
              </a:ext>
            </a:extLst>
          </p:cNvPr>
          <p:cNvSpPr/>
          <p:nvPr/>
        </p:nvSpPr>
        <p:spPr>
          <a:xfrm>
            <a:off x="3069769" y="2749354"/>
            <a:ext cx="660653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70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9910F4BE-DEA6-4D5E-BAF8-9D1DF1812E99}"/>
              </a:ext>
            </a:extLst>
          </p:cNvPr>
          <p:cNvSpPr/>
          <p:nvPr/>
        </p:nvSpPr>
        <p:spPr>
          <a:xfrm>
            <a:off x="3671206" y="783772"/>
            <a:ext cx="4174673" cy="356779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Интернет-мошенничество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322F8EA-DFA7-4583-B775-97A631347FE0}"/>
              </a:ext>
            </a:extLst>
          </p:cNvPr>
          <p:cNvSpPr/>
          <p:nvPr/>
        </p:nvSpPr>
        <p:spPr>
          <a:xfrm>
            <a:off x="244927" y="297996"/>
            <a:ext cx="2797629" cy="25880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Фейковые интернет-магазины, продающие несуществующие товары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287EBC0-2A7B-490F-B890-821499A144EF}"/>
              </a:ext>
            </a:extLst>
          </p:cNvPr>
          <p:cNvSpPr/>
          <p:nvPr/>
        </p:nvSpPr>
        <p:spPr>
          <a:xfrm>
            <a:off x="8474529" y="163286"/>
            <a:ext cx="3265713" cy="28575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Фишинговые сайты (очень похожие на настоящие), имитирующие страницы банков или государственных учреждений и организаций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DE665C9-789A-4AFC-A6BD-C96678E27D30}"/>
              </a:ext>
            </a:extLst>
          </p:cNvPr>
          <p:cNvSpPr/>
          <p:nvPr/>
        </p:nvSpPr>
        <p:spPr>
          <a:xfrm>
            <a:off x="8474529" y="3126922"/>
            <a:ext cx="3472544" cy="35677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использованием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площадок с объявлениями с последующим перенаправлением на поддельный сайт или же с просьбой перевести предоплату на банковскую карту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A9536A-0EF7-4CAF-8E2A-54A6615CAC33}"/>
              </a:ext>
            </a:extLst>
          </p:cNvPr>
          <p:cNvSpPr/>
          <p:nvPr/>
        </p:nvSpPr>
        <p:spPr>
          <a:xfrm>
            <a:off x="3526970" y="5021035"/>
            <a:ext cx="4582886" cy="16491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в социальных сетях (мошенники присылают сообщение с предложением выгодно купить товар и перевести денежные средства);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2E08FD1-B45B-4097-96C8-FD0D1292D247}"/>
              </a:ext>
            </a:extLst>
          </p:cNvPr>
          <p:cNvSpPr/>
          <p:nvPr/>
        </p:nvSpPr>
        <p:spPr>
          <a:xfrm>
            <a:off x="244927" y="3429000"/>
            <a:ext cx="2797629" cy="32412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Фейковые письма на почту (e-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от имени банков или иных сервисов с последующим запросом конфиденциальных данных для подтверждения учетной записи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DCA26D4C-3735-4786-AF81-BD9A1E103BBC}"/>
              </a:ext>
            </a:extLst>
          </p:cNvPr>
          <p:cNvSpPr/>
          <p:nvPr/>
        </p:nvSpPr>
        <p:spPr>
          <a:xfrm>
            <a:off x="5516226" y="4351563"/>
            <a:ext cx="484632" cy="6694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D29D23E3-D2E0-4491-8D8E-699ED5E77028}"/>
              </a:ext>
            </a:extLst>
          </p:cNvPr>
          <p:cNvSpPr/>
          <p:nvPr/>
        </p:nvSpPr>
        <p:spPr>
          <a:xfrm rot="3843281">
            <a:off x="3110582" y="2885023"/>
            <a:ext cx="484632" cy="97697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2336880B-054E-45F4-89EB-4402B6F37C7C}"/>
              </a:ext>
            </a:extLst>
          </p:cNvPr>
          <p:cNvSpPr/>
          <p:nvPr/>
        </p:nvSpPr>
        <p:spPr>
          <a:xfrm rot="14407064">
            <a:off x="7820486" y="1235979"/>
            <a:ext cx="484632" cy="86986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2A6E7BAF-EB79-4129-8450-00D701A6513C}"/>
              </a:ext>
            </a:extLst>
          </p:cNvPr>
          <p:cNvSpPr/>
          <p:nvPr/>
        </p:nvSpPr>
        <p:spPr>
          <a:xfrm rot="6634120">
            <a:off x="3175723" y="1494388"/>
            <a:ext cx="484632" cy="76139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80A369CB-01D2-4A7E-A190-D69AACB74D64}"/>
              </a:ext>
            </a:extLst>
          </p:cNvPr>
          <p:cNvSpPr/>
          <p:nvPr/>
        </p:nvSpPr>
        <p:spPr>
          <a:xfrm rot="17375712">
            <a:off x="7968235" y="2710021"/>
            <a:ext cx="484632" cy="90172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49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D98965ED-9A3E-40DF-92A3-649D2FB00720}"/>
              </a:ext>
            </a:extLst>
          </p:cNvPr>
          <p:cNvSpPr/>
          <p:nvPr/>
        </p:nvSpPr>
        <p:spPr>
          <a:xfrm>
            <a:off x="3314700" y="152402"/>
            <a:ext cx="4523013" cy="373379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банковскими картами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E7669E4-EA10-4E7A-8574-CB32E992BA73}"/>
              </a:ext>
            </a:extLst>
          </p:cNvPr>
          <p:cNvSpPr/>
          <p:nvPr/>
        </p:nvSpPr>
        <p:spPr>
          <a:xfrm>
            <a:off x="228600" y="261256"/>
            <a:ext cx="2792186" cy="35432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Скимминг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данном случае мошенник устанавливает на банкомат или терминал специальное устройство, которое считывает данные с карты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326F6EC-F033-420D-AF69-D772AFF5BDE7}"/>
              </a:ext>
            </a:extLst>
          </p:cNvPr>
          <p:cNvSpPr/>
          <p:nvPr/>
        </p:nvSpPr>
        <p:spPr>
          <a:xfrm>
            <a:off x="1224642" y="4152897"/>
            <a:ext cx="3461658" cy="25527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инженерия. Как было сказано выше, мошенники могут звонить от имени сотрудника банка с сообщением о блокировке карты и просьбой подтвердить ее данные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401088C-3A32-447F-9DA1-245CE1A5F692}"/>
              </a:ext>
            </a:extLst>
          </p:cNvPr>
          <p:cNvSpPr/>
          <p:nvPr/>
        </p:nvSpPr>
        <p:spPr>
          <a:xfrm>
            <a:off x="5094515" y="4152897"/>
            <a:ext cx="6857999" cy="25527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Взлом системы дистанционного банковского обслуживания (онлайн-банкинга). Взломав приложение банка, злоумышленники перехватывают данные для дальнейшего перевода средств от имени владельца карты на свои счета или для связи с ним, чтобы убедить перечислить деньги, а также для проведения от имени владельца банковской карты различных операций (например, выпуск кредитной карты и прочее).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0D5F25-E2C5-4D49-8684-409A35B0EAB7}"/>
              </a:ext>
            </a:extLst>
          </p:cNvPr>
          <p:cNvSpPr/>
          <p:nvPr/>
        </p:nvSpPr>
        <p:spPr>
          <a:xfrm>
            <a:off x="8115300" y="299358"/>
            <a:ext cx="3837214" cy="37337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Фишинг. Как указывалось выше, при таком виде мошенничества с картами создаются поддельные, очень похожие на настоящие, сайты банков, интернет-магазинов, государственных организаций, через которые преступники просят сообщить данные банковской карты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FD466F15-14DF-4984-884B-523DFE9797E0}"/>
              </a:ext>
            </a:extLst>
          </p:cNvPr>
          <p:cNvSpPr/>
          <p:nvPr/>
        </p:nvSpPr>
        <p:spPr>
          <a:xfrm rot="5400000">
            <a:off x="2918075" y="1879694"/>
            <a:ext cx="484632" cy="27921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46836684-7556-48FB-95B2-984E27343A63}"/>
              </a:ext>
            </a:extLst>
          </p:cNvPr>
          <p:cNvSpPr/>
          <p:nvPr/>
        </p:nvSpPr>
        <p:spPr>
          <a:xfrm rot="2486969">
            <a:off x="3424953" y="3233404"/>
            <a:ext cx="484632" cy="101341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1571BAC4-80AE-4522-A2E7-9E715CFCDC09}"/>
              </a:ext>
            </a:extLst>
          </p:cNvPr>
          <p:cNvSpPr/>
          <p:nvPr/>
        </p:nvSpPr>
        <p:spPr>
          <a:xfrm rot="19224507">
            <a:off x="7320638" y="3191909"/>
            <a:ext cx="484632" cy="107016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68F004D6-6722-4DF4-82CA-7AACFC8BECB8}"/>
              </a:ext>
            </a:extLst>
          </p:cNvPr>
          <p:cNvSpPr/>
          <p:nvPr/>
        </p:nvSpPr>
        <p:spPr>
          <a:xfrm>
            <a:off x="7837713" y="1790589"/>
            <a:ext cx="252986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674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9A9BC436-BD2C-46FD-B68F-67418707967D}"/>
              </a:ext>
            </a:extLst>
          </p:cNvPr>
          <p:cNvSpPr/>
          <p:nvPr/>
        </p:nvSpPr>
        <p:spPr>
          <a:xfrm>
            <a:off x="3312657" y="1555662"/>
            <a:ext cx="4404634" cy="323101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способы мошенничества</a:t>
            </a:r>
          </a:p>
        </p:txBody>
      </p:sp>
      <p:sp>
        <p:nvSpPr>
          <p:cNvPr id="3" name="Блок-схема: альтернативный процесс 2">
            <a:extLst>
              <a:ext uri="{FF2B5EF4-FFF2-40B4-BE49-F238E27FC236}">
                <a16:creationId xmlns:a16="http://schemas.microsoft.com/office/drawing/2014/main" id="{CF907758-AC74-4210-975C-CCD814E55E3B}"/>
              </a:ext>
            </a:extLst>
          </p:cNvPr>
          <p:cNvSpPr/>
          <p:nvPr/>
        </p:nvSpPr>
        <p:spPr>
          <a:xfrm>
            <a:off x="8267699" y="244927"/>
            <a:ext cx="3799114" cy="5959929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Мошенничество, связанное с транспортными средствами, например, мнимая продажа автомобиля по заниженной цене для привлечения покупателей, с просьбой внести задаток, мошенничество сотрудника автосервиса, выражающееся в предоставлении неверной или заведомо ложной информации клиентам о техническом состоянии машины, подмена регистрационных знаков и VIN авто в объявлении о продаже и так далее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A298EF7-2BB2-485A-8317-9ED0051F9C8C}"/>
              </a:ext>
            </a:extLst>
          </p:cNvPr>
          <p:cNvSpPr/>
          <p:nvPr/>
        </p:nvSpPr>
        <p:spPr>
          <a:xfrm>
            <a:off x="125187" y="2526846"/>
            <a:ext cx="2547255" cy="25635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Обман при заключении договоров подряда, оказания услуг, без намерения оказать указанную в них услугу и тому подобное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D25E8E3-6FBB-4193-A9F7-C59AFBA547C3}"/>
              </a:ext>
            </a:extLst>
          </p:cNvPr>
          <p:cNvSpPr/>
          <p:nvPr/>
        </p:nvSpPr>
        <p:spPr>
          <a:xfrm>
            <a:off x="2951389" y="110220"/>
            <a:ext cx="5127171" cy="10368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Поддельные брокерские платформы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1F94916-9DDA-4FF0-97B2-1E664CE74CBB}"/>
              </a:ext>
            </a:extLst>
          </p:cNvPr>
          <p:cNvSpPr/>
          <p:nvPr/>
        </p:nvSpPr>
        <p:spPr>
          <a:xfrm>
            <a:off x="1031426" y="916444"/>
            <a:ext cx="1730824" cy="1379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пирамиды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57A28A4-87B6-4439-968E-86353582D9D7}"/>
              </a:ext>
            </a:extLst>
          </p:cNvPr>
          <p:cNvSpPr/>
          <p:nvPr/>
        </p:nvSpPr>
        <p:spPr>
          <a:xfrm>
            <a:off x="1632857" y="5249634"/>
            <a:ext cx="6520547" cy="1379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недвижимым имуществом — продажа одного объекта недвижимости нескольким покупателям по дубликатам или поддельным правоустанавливающим документам, продажа чужого жилья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B1439A26-E1BE-4C05-807B-D8C947539D7C}"/>
              </a:ext>
            </a:extLst>
          </p:cNvPr>
          <p:cNvSpPr/>
          <p:nvPr/>
        </p:nvSpPr>
        <p:spPr>
          <a:xfrm>
            <a:off x="5272659" y="4786678"/>
            <a:ext cx="484632" cy="46295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D8437333-EA6C-4715-A695-E0B5CD589036}"/>
              </a:ext>
            </a:extLst>
          </p:cNvPr>
          <p:cNvSpPr/>
          <p:nvPr/>
        </p:nvSpPr>
        <p:spPr>
          <a:xfrm>
            <a:off x="2694211" y="3004265"/>
            <a:ext cx="641205" cy="472959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лево 10">
            <a:extLst>
              <a:ext uri="{FF2B5EF4-FFF2-40B4-BE49-F238E27FC236}">
                <a16:creationId xmlns:a16="http://schemas.microsoft.com/office/drawing/2014/main" id="{BF98AB4C-49E1-4C9A-87EC-9757B253086E}"/>
              </a:ext>
            </a:extLst>
          </p:cNvPr>
          <p:cNvSpPr/>
          <p:nvPr/>
        </p:nvSpPr>
        <p:spPr>
          <a:xfrm rot="5400000">
            <a:off x="5310684" y="1109057"/>
            <a:ext cx="408579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лево 11">
            <a:extLst>
              <a:ext uri="{FF2B5EF4-FFF2-40B4-BE49-F238E27FC236}">
                <a16:creationId xmlns:a16="http://schemas.microsoft.com/office/drawing/2014/main" id="{576C303B-85DD-497F-B06D-0A9570FEE08A}"/>
              </a:ext>
            </a:extLst>
          </p:cNvPr>
          <p:cNvSpPr/>
          <p:nvPr/>
        </p:nvSpPr>
        <p:spPr>
          <a:xfrm rot="1581971">
            <a:off x="2676193" y="2185451"/>
            <a:ext cx="843443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extLst>
              <a:ext uri="{FF2B5EF4-FFF2-40B4-BE49-F238E27FC236}">
                <a16:creationId xmlns:a16="http://schemas.microsoft.com/office/drawing/2014/main" id="{966FEAE2-168B-4971-BA83-52A8A54EDA73}"/>
              </a:ext>
            </a:extLst>
          </p:cNvPr>
          <p:cNvSpPr/>
          <p:nvPr/>
        </p:nvSpPr>
        <p:spPr>
          <a:xfrm rot="10800000">
            <a:off x="7739060" y="2928610"/>
            <a:ext cx="528638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749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0C85576E-700F-4884-B51E-FE786EBC69FD}"/>
              </a:ext>
            </a:extLst>
          </p:cNvPr>
          <p:cNvSpPr/>
          <p:nvPr/>
        </p:nvSpPr>
        <p:spPr>
          <a:xfrm>
            <a:off x="438150" y="212269"/>
            <a:ext cx="11315700" cy="9144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подать заявление о мошенничестве в полицию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8472ADF-AB9D-4C55-8CCF-BE4EDFB36AD6}"/>
              </a:ext>
            </a:extLst>
          </p:cNvPr>
          <p:cNvSpPr/>
          <p:nvPr/>
        </p:nvSpPr>
        <p:spPr>
          <a:xfrm>
            <a:off x="3505202" y="1551214"/>
            <a:ext cx="3060246" cy="246153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все доказательства (чеки, скриншоты переписок, выписки со счетов</a:t>
            </a:r>
            <a:r>
              <a:rPr lang="ru-RU" dirty="0"/>
              <a:t>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FEB00BB-31B8-4E70-80F9-9CD3CD4684E5}"/>
              </a:ext>
            </a:extLst>
          </p:cNvPr>
          <p:cNvSpPr/>
          <p:nvPr/>
        </p:nvSpPr>
        <p:spPr>
          <a:xfrm>
            <a:off x="151039" y="1551214"/>
            <a:ext cx="3060246" cy="431074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заявление, указав в нем все известные данные о мошеннике (номера телефонов, реквизиты счетов, адреса)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CB05E72-D4CA-43A4-9B23-ECDF2D61876E}"/>
              </a:ext>
            </a:extLst>
          </p:cNvPr>
          <p:cNvSpPr/>
          <p:nvPr/>
        </p:nvSpPr>
        <p:spPr>
          <a:xfrm>
            <a:off x="6859365" y="1551214"/>
            <a:ext cx="3554186" cy="246153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в ближайшее отделение полиции с заявлением о мошенничестве</a:t>
            </a: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CE384B7D-88F4-4387-AAE0-E17ECB352A76}"/>
              </a:ext>
            </a:extLst>
          </p:cNvPr>
          <p:cNvSpPr/>
          <p:nvPr/>
        </p:nvSpPr>
        <p:spPr>
          <a:xfrm>
            <a:off x="3762375" y="4620985"/>
            <a:ext cx="8278586" cy="1665514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талон-уведомление о принятии заявления и регистрации его в книге учета сообщений о происшествиях (КУСП), с присвоением номера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88E2FCB2-1BE2-4D7E-9310-E5797544DB0A}"/>
              </a:ext>
            </a:extLst>
          </p:cNvPr>
          <p:cNvSpPr/>
          <p:nvPr/>
        </p:nvSpPr>
        <p:spPr>
          <a:xfrm>
            <a:off x="1438846" y="1147077"/>
            <a:ext cx="484632" cy="40413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89646458-198C-4B91-82E3-F008B3045A29}"/>
              </a:ext>
            </a:extLst>
          </p:cNvPr>
          <p:cNvSpPr/>
          <p:nvPr/>
        </p:nvSpPr>
        <p:spPr>
          <a:xfrm rot="16200000">
            <a:off x="6470091" y="2635021"/>
            <a:ext cx="484632" cy="29391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B066BCB8-C059-45DC-A077-78244F6661D2}"/>
              </a:ext>
            </a:extLst>
          </p:cNvPr>
          <p:cNvSpPr/>
          <p:nvPr/>
        </p:nvSpPr>
        <p:spPr>
          <a:xfrm>
            <a:off x="8394142" y="4012747"/>
            <a:ext cx="484632" cy="60823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435A52A9-3E60-4919-9569-1BA6D3CAC3F4}"/>
              </a:ext>
            </a:extLst>
          </p:cNvPr>
          <p:cNvSpPr/>
          <p:nvPr/>
        </p:nvSpPr>
        <p:spPr>
          <a:xfrm rot="16200000">
            <a:off x="3121372" y="2640465"/>
            <a:ext cx="484632" cy="28302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2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96B4EAA8-9A9D-4C34-BC7D-3430DF7DE662}"/>
              </a:ext>
            </a:extLst>
          </p:cNvPr>
          <p:cNvSpPr/>
          <p:nvPr/>
        </p:nvSpPr>
        <p:spPr>
          <a:xfrm>
            <a:off x="3105150" y="2298247"/>
            <a:ext cx="3396342" cy="2560864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не стать жертвой мошенников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6B565A6-78D1-4714-971A-39BC0072BB0A}"/>
              </a:ext>
            </a:extLst>
          </p:cNvPr>
          <p:cNvSpPr/>
          <p:nvPr/>
        </p:nvSpPr>
        <p:spPr>
          <a:xfrm>
            <a:off x="7151914" y="277585"/>
            <a:ext cx="4133848" cy="19349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личные данные — банки и государственные органы никогда не запрашивают данные карт или пароли по телефону или электронной почте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50C5C74-087E-43DF-AD4C-EAC08842BF36}"/>
              </a:ext>
            </a:extLst>
          </p:cNvPr>
          <p:cNvSpPr/>
          <p:nvPr/>
        </p:nvSpPr>
        <p:spPr>
          <a:xfrm>
            <a:off x="2475140" y="266047"/>
            <a:ext cx="4550227" cy="18124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переводите деньги под давлением — если вас торопят с решением, это повод насторожиться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B9326B5-801D-42C0-B249-85547192AB97}"/>
              </a:ext>
            </a:extLst>
          </p:cNvPr>
          <p:cNvSpPr/>
          <p:nvPr/>
        </p:nvSpPr>
        <p:spPr>
          <a:xfrm>
            <a:off x="174168" y="5143500"/>
            <a:ext cx="6700160" cy="15757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реагируйте на предложения о быстром заработке — если вам предлагают «легкие» деньги или выгодные инвестиции, действуйте осторожно, нередко такие предложения исходят от мошенников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2ED29BF-28A7-41F9-8CF9-AFE5D15D951B}"/>
              </a:ext>
            </a:extLst>
          </p:cNvPr>
          <p:cNvSpPr/>
          <p:nvPr/>
        </p:nvSpPr>
        <p:spPr>
          <a:xfrm>
            <a:off x="7258049" y="2468336"/>
            <a:ext cx="4759782" cy="22206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за новостями, посвященными теме мошенничества, проверяйте информацию — уточняйте сведения о компаниях и предложениях через официальные источники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209009C-DC42-4254-83B3-0B090F671906}"/>
              </a:ext>
            </a:extLst>
          </p:cNvPr>
          <p:cNvSpPr/>
          <p:nvPr/>
        </p:nvSpPr>
        <p:spPr>
          <a:xfrm>
            <a:off x="7151914" y="4863193"/>
            <a:ext cx="4784272" cy="199480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 проверяйте выписки по счетам и уведомления о проведенных транзакциях — это позволит вовремя обнаружить подозрительную активность и станет хорошей профилактикой мошенничества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022E167-C990-42AE-8220-F0CBC5065AA6}"/>
              </a:ext>
            </a:extLst>
          </p:cNvPr>
          <p:cNvSpPr/>
          <p:nvPr/>
        </p:nvSpPr>
        <p:spPr>
          <a:xfrm>
            <a:off x="174168" y="225880"/>
            <a:ext cx="2174425" cy="46373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Устанавливайте антивирусное программное обеспечение, регулярно обновляйте антивирусы — защищайте свои устройства от вредоносных программ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DEE33295-F393-4947-BD73-998ED4034CD5}"/>
              </a:ext>
            </a:extLst>
          </p:cNvPr>
          <p:cNvSpPr/>
          <p:nvPr/>
        </p:nvSpPr>
        <p:spPr>
          <a:xfrm>
            <a:off x="4520183" y="4882188"/>
            <a:ext cx="484632" cy="25723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692EC6B3-6FA6-485A-AD84-88A724883440}"/>
              </a:ext>
            </a:extLst>
          </p:cNvPr>
          <p:cNvSpPr/>
          <p:nvPr/>
        </p:nvSpPr>
        <p:spPr>
          <a:xfrm>
            <a:off x="6501492" y="3357390"/>
            <a:ext cx="75655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BB18F0AB-AC54-4521-8A4F-05C14B5886E2}"/>
              </a:ext>
            </a:extLst>
          </p:cNvPr>
          <p:cNvSpPr/>
          <p:nvPr/>
        </p:nvSpPr>
        <p:spPr>
          <a:xfrm rot="19275690">
            <a:off x="6163544" y="2344510"/>
            <a:ext cx="1266758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BC2D2F6D-4527-4454-8199-CF5BC9D60804}"/>
              </a:ext>
            </a:extLst>
          </p:cNvPr>
          <p:cNvSpPr/>
          <p:nvPr/>
        </p:nvSpPr>
        <p:spPr>
          <a:xfrm rot="2261312">
            <a:off x="6105055" y="4408092"/>
            <a:ext cx="1217833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верх 14">
            <a:extLst>
              <a:ext uri="{FF2B5EF4-FFF2-40B4-BE49-F238E27FC236}">
                <a16:creationId xmlns:a16="http://schemas.microsoft.com/office/drawing/2014/main" id="{63F5A613-7411-48A6-999F-677AD4113EA0}"/>
              </a:ext>
            </a:extLst>
          </p:cNvPr>
          <p:cNvSpPr/>
          <p:nvPr/>
        </p:nvSpPr>
        <p:spPr>
          <a:xfrm>
            <a:off x="4561005" y="2078518"/>
            <a:ext cx="484632" cy="196651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верх 15">
            <a:extLst>
              <a:ext uri="{FF2B5EF4-FFF2-40B4-BE49-F238E27FC236}">
                <a16:creationId xmlns:a16="http://schemas.microsoft.com/office/drawing/2014/main" id="{06D0E0D3-9072-4BA8-B508-50D7516A7B16}"/>
              </a:ext>
            </a:extLst>
          </p:cNvPr>
          <p:cNvSpPr/>
          <p:nvPr/>
        </p:nvSpPr>
        <p:spPr>
          <a:xfrm rot="16200000">
            <a:off x="2484555" y="3196190"/>
            <a:ext cx="484632" cy="756557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01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A5A4784D-CD31-4C24-8A93-81D8D8D87419}"/>
              </a:ext>
            </a:extLst>
          </p:cNvPr>
          <p:cNvSpPr/>
          <p:nvPr/>
        </p:nvSpPr>
        <p:spPr>
          <a:xfrm>
            <a:off x="4022200" y="1331835"/>
            <a:ext cx="4482091" cy="322602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мошенничества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4D74B18-589D-45E1-8BB7-3F94D34B8881}"/>
              </a:ext>
            </a:extLst>
          </p:cNvPr>
          <p:cNvSpPr/>
          <p:nvPr/>
        </p:nvSpPr>
        <p:spPr>
          <a:xfrm>
            <a:off x="842851" y="1198179"/>
            <a:ext cx="2543494" cy="1411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звонок или СМС с неизвестного номера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4B564E4-E73A-4382-A4A5-3713BE573021}"/>
              </a:ext>
            </a:extLst>
          </p:cNvPr>
          <p:cNvSpPr/>
          <p:nvPr/>
        </p:nvSpPr>
        <p:spPr>
          <a:xfrm>
            <a:off x="4882053" y="139919"/>
            <a:ext cx="2648607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разговоры о финансах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00581E4-1098-47C0-B2E8-F86685A351B6}"/>
              </a:ext>
            </a:extLst>
          </p:cNvPr>
          <p:cNvSpPr/>
          <p:nvPr/>
        </p:nvSpPr>
        <p:spPr>
          <a:xfrm>
            <a:off x="8658182" y="3323046"/>
            <a:ext cx="3468415" cy="1458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просьбы предоставить персональные (конфиденциальные) данные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5694297-F0E3-43FE-8400-78BFA2A20E98}"/>
              </a:ext>
            </a:extLst>
          </p:cNvPr>
          <p:cNvSpPr/>
          <p:nvPr/>
        </p:nvSpPr>
        <p:spPr>
          <a:xfrm>
            <a:off x="4051734" y="4753304"/>
            <a:ext cx="4635065" cy="18445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злоупотребление доверием — неизвестные представляются сотрудниками государственных органов, силовых структур, банков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B58936B-71EC-4E7D-AF9C-774A198DE3DE}"/>
              </a:ext>
            </a:extLst>
          </p:cNvPr>
          <p:cNvSpPr/>
          <p:nvPr/>
        </p:nvSpPr>
        <p:spPr>
          <a:xfrm>
            <a:off x="8686799" y="535587"/>
            <a:ext cx="3237182" cy="234906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попытки вывести из эмоционального равновесия — оказывается психологическое давление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816D5D6-E0C3-420F-81B2-8A57A254828B}"/>
              </a:ext>
            </a:extLst>
          </p:cNvPr>
          <p:cNvSpPr/>
          <p:nvPr/>
        </p:nvSpPr>
        <p:spPr>
          <a:xfrm>
            <a:off x="264177" y="3314700"/>
            <a:ext cx="3689131" cy="2301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принуждение к незамедлительным действиям, приводящим к поспешным, необдуманным поступкам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BFC050BC-233F-4729-A6FF-BF6BF44035CD}"/>
              </a:ext>
            </a:extLst>
          </p:cNvPr>
          <p:cNvSpPr/>
          <p:nvPr/>
        </p:nvSpPr>
        <p:spPr>
          <a:xfrm rot="10800000">
            <a:off x="5964040" y="1079937"/>
            <a:ext cx="484632" cy="23648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5CC7E6FE-4CEB-4B88-9216-D7C496A9A3BF}"/>
              </a:ext>
            </a:extLst>
          </p:cNvPr>
          <p:cNvSpPr/>
          <p:nvPr/>
        </p:nvSpPr>
        <p:spPr>
          <a:xfrm rot="7325831">
            <a:off x="3544908" y="1501816"/>
            <a:ext cx="484632" cy="104927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BA22FBF7-0835-4CA9-AD16-BAD51CF5F544}"/>
              </a:ext>
            </a:extLst>
          </p:cNvPr>
          <p:cNvSpPr/>
          <p:nvPr/>
        </p:nvSpPr>
        <p:spPr>
          <a:xfrm rot="2806196">
            <a:off x="3983594" y="3761493"/>
            <a:ext cx="484632" cy="66792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C701C362-2873-47A2-8852-36CFD415792A}"/>
              </a:ext>
            </a:extLst>
          </p:cNvPr>
          <p:cNvSpPr/>
          <p:nvPr/>
        </p:nvSpPr>
        <p:spPr>
          <a:xfrm rot="13811334">
            <a:off x="8201447" y="1469053"/>
            <a:ext cx="484632" cy="7184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984165F9-D454-4A55-BB1C-F5DE2B1D6E6A}"/>
              </a:ext>
            </a:extLst>
          </p:cNvPr>
          <p:cNvSpPr/>
          <p:nvPr/>
        </p:nvSpPr>
        <p:spPr>
          <a:xfrm rot="18798611">
            <a:off x="8181345" y="3706920"/>
            <a:ext cx="484632" cy="61035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E93CF878-F33F-4D23-9FCA-B339BC0D8E53}"/>
              </a:ext>
            </a:extLst>
          </p:cNvPr>
          <p:cNvSpPr/>
          <p:nvPr/>
        </p:nvSpPr>
        <p:spPr>
          <a:xfrm>
            <a:off x="5964040" y="4542441"/>
            <a:ext cx="484632" cy="23057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340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55D91948-698E-49B1-B6A2-24E08659252B}"/>
              </a:ext>
            </a:extLst>
          </p:cNvPr>
          <p:cNvSpPr/>
          <p:nvPr/>
        </p:nvSpPr>
        <p:spPr>
          <a:xfrm>
            <a:off x="3336469" y="522514"/>
            <a:ext cx="4253594" cy="369025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о мошенничестве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A0AE2EA-3501-4E4A-9757-0AD775B71F79}"/>
              </a:ext>
            </a:extLst>
          </p:cNvPr>
          <p:cNvSpPr/>
          <p:nvPr/>
        </p:nvSpPr>
        <p:spPr>
          <a:xfrm>
            <a:off x="158514" y="522514"/>
            <a:ext cx="2974527" cy="38208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целью мошенничества является завладение чужими деньгами или имуществом путем обмана либо злоупотребления доверием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B8B53DC-EA77-4C88-B55B-7B420C96CD26}"/>
              </a:ext>
            </a:extLst>
          </p:cNvPr>
          <p:cNvSpPr/>
          <p:nvPr/>
        </p:nvSpPr>
        <p:spPr>
          <a:xfrm>
            <a:off x="7779892" y="2992210"/>
            <a:ext cx="4253594" cy="15022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является одним из самых распространенных способов преступления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46046C3-31EB-4101-AEB2-5C5167C62F1A}"/>
              </a:ext>
            </a:extLst>
          </p:cNvPr>
          <p:cNvSpPr/>
          <p:nvPr/>
        </p:nvSpPr>
        <p:spPr>
          <a:xfrm>
            <a:off x="6096000" y="4776106"/>
            <a:ext cx="5747657" cy="17471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Наказанием за мошенничество могут быть штраф, общественные работы, лишение свободы, максимальный срок за мошенничество — десять лет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F50B6A7-39E4-45BA-9A1B-0C14BF92EBFB}"/>
              </a:ext>
            </a:extLst>
          </p:cNvPr>
          <p:cNvSpPr/>
          <p:nvPr/>
        </p:nvSpPr>
        <p:spPr>
          <a:xfrm>
            <a:off x="348343" y="4776106"/>
            <a:ext cx="5453742" cy="17471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мошенничества классифицируются в УК РФ в статьях 159, 159.1 — 159.6 УК РФ в зависимости от сферы, в которой были совершены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763B504-D3C1-4CA2-8C80-A383B17809D5}"/>
              </a:ext>
            </a:extLst>
          </p:cNvPr>
          <p:cNvSpPr/>
          <p:nvPr/>
        </p:nvSpPr>
        <p:spPr>
          <a:xfrm>
            <a:off x="7967662" y="522515"/>
            <a:ext cx="4065824" cy="2188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ущерба от действия мошенников варьируется от значительного до особо крупного</a:t>
            </a:r>
          </a:p>
        </p:txBody>
      </p:sp>
      <p:sp>
        <p:nvSpPr>
          <p:cNvPr id="9" name="Стрелка: влево 8">
            <a:extLst>
              <a:ext uri="{FF2B5EF4-FFF2-40B4-BE49-F238E27FC236}">
                <a16:creationId xmlns:a16="http://schemas.microsoft.com/office/drawing/2014/main" id="{3984590A-4460-4033-A9EB-44B194CA42D3}"/>
              </a:ext>
            </a:extLst>
          </p:cNvPr>
          <p:cNvSpPr/>
          <p:nvPr/>
        </p:nvSpPr>
        <p:spPr>
          <a:xfrm>
            <a:off x="3133041" y="2125326"/>
            <a:ext cx="203428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21D91E06-58BE-4E01-8221-27894A39EFA5}"/>
              </a:ext>
            </a:extLst>
          </p:cNvPr>
          <p:cNvSpPr/>
          <p:nvPr/>
        </p:nvSpPr>
        <p:spPr>
          <a:xfrm rot="1950625">
            <a:off x="3615047" y="3744510"/>
            <a:ext cx="484632" cy="106038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7F7967A5-0F27-4213-A754-7EEACC190F48}"/>
              </a:ext>
            </a:extLst>
          </p:cNvPr>
          <p:cNvSpPr/>
          <p:nvPr/>
        </p:nvSpPr>
        <p:spPr>
          <a:xfrm rot="17489247">
            <a:off x="7397631" y="2864629"/>
            <a:ext cx="484632" cy="4056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1F743309-723C-4BB1-9F76-585EC492F3D5}"/>
              </a:ext>
            </a:extLst>
          </p:cNvPr>
          <p:cNvSpPr/>
          <p:nvPr/>
        </p:nvSpPr>
        <p:spPr>
          <a:xfrm rot="19808043">
            <a:off x="6602410" y="3848007"/>
            <a:ext cx="4846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152356C0-AC01-4723-AEFA-D338C47567A1}"/>
              </a:ext>
            </a:extLst>
          </p:cNvPr>
          <p:cNvSpPr/>
          <p:nvPr/>
        </p:nvSpPr>
        <p:spPr>
          <a:xfrm rot="14853238">
            <a:off x="7492592" y="1475311"/>
            <a:ext cx="484632" cy="47474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482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63AD2CEC-ECBF-4C44-8648-6C18AC7DAFB8}"/>
              </a:ext>
            </a:extLst>
          </p:cNvPr>
          <p:cNvSpPr/>
          <p:nvPr/>
        </p:nvSpPr>
        <p:spPr>
          <a:xfrm>
            <a:off x="84084" y="425667"/>
            <a:ext cx="3988676" cy="351571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проявлять особое внимание и бдительность, если: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500B9E2-C842-4174-ABCB-820A715B9134}"/>
              </a:ext>
            </a:extLst>
          </p:cNvPr>
          <p:cNvSpPr/>
          <p:nvPr/>
        </p:nvSpPr>
        <p:spPr>
          <a:xfrm>
            <a:off x="4608785" y="353738"/>
            <a:ext cx="7388773" cy="10641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предлагаемая от сотрудничества выгода является чрезмерно высокой, чтобы быть правдой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EFBF929-78D1-4169-81B3-12D757FA2279}"/>
              </a:ext>
            </a:extLst>
          </p:cNvPr>
          <p:cNvSpPr/>
          <p:nvPr/>
        </p:nvSpPr>
        <p:spPr>
          <a:xfrm>
            <a:off x="5312979" y="1710559"/>
            <a:ext cx="649539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 или услуга предлагаются по цене, значительно ниже рыночной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A0260A8-A8F5-48A7-AB6C-22C6ECEFE351}"/>
              </a:ext>
            </a:extLst>
          </p:cNvPr>
          <p:cNvSpPr/>
          <p:nvPr/>
        </p:nvSpPr>
        <p:spPr>
          <a:xfrm>
            <a:off x="4072760" y="4325663"/>
            <a:ext cx="7204840" cy="9242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отсутствуют какие-либо официальные документы или гарантии, подтверждающие сделку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3E7CF8F-9CFC-49EE-8F1F-EB0E73E851C8}"/>
              </a:ext>
            </a:extLst>
          </p:cNvPr>
          <p:cNvSpPr/>
          <p:nvPr/>
        </p:nvSpPr>
        <p:spPr>
          <a:xfrm>
            <a:off x="5055476" y="2917606"/>
            <a:ext cx="6495392" cy="11154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 получения товара или услуги просят внести аванс либо их полную оплату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0EEC50F-99B3-4C66-BD93-4D37F4DFFC14}"/>
              </a:ext>
            </a:extLst>
          </p:cNvPr>
          <p:cNvSpPr/>
          <p:nvPr/>
        </p:nvSpPr>
        <p:spPr>
          <a:xfrm>
            <a:off x="194441" y="5542562"/>
            <a:ext cx="10794125" cy="111836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spc="5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предоставляемые контактные данные компании или лица кажутся подозрительными, у фирмы отсутствует официальный сайт и тому подобное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5A82CC8A-50CD-407F-929B-998916C0F2EC}"/>
              </a:ext>
            </a:extLst>
          </p:cNvPr>
          <p:cNvSpPr/>
          <p:nvPr/>
        </p:nvSpPr>
        <p:spPr>
          <a:xfrm>
            <a:off x="4072759" y="1925443"/>
            <a:ext cx="124021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D0859108-383B-4F30-A211-995D6C84EA30}"/>
              </a:ext>
            </a:extLst>
          </p:cNvPr>
          <p:cNvSpPr/>
          <p:nvPr/>
        </p:nvSpPr>
        <p:spPr>
          <a:xfrm rot="20332716">
            <a:off x="3917916" y="1229299"/>
            <a:ext cx="755300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B394B3E4-31FA-4B69-891C-15D7F9FA6117}"/>
              </a:ext>
            </a:extLst>
          </p:cNvPr>
          <p:cNvSpPr/>
          <p:nvPr/>
        </p:nvSpPr>
        <p:spPr>
          <a:xfrm rot="1634591">
            <a:off x="3813207" y="3003789"/>
            <a:ext cx="132849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4286F523-5DEF-492D-B128-9FFF6431FF3C}"/>
              </a:ext>
            </a:extLst>
          </p:cNvPr>
          <p:cNvSpPr/>
          <p:nvPr/>
        </p:nvSpPr>
        <p:spPr>
          <a:xfrm rot="2974483">
            <a:off x="3205258" y="3671554"/>
            <a:ext cx="1118401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9F5E54DD-138A-44FB-9668-580B689B4575}"/>
              </a:ext>
            </a:extLst>
          </p:cNvPr>
          <p:cNvSpPr/>
          <p:nvPr/>
        </p:nvSpPr>
        <p:spPr>
          <a:xfrm>
            <a:off x="1836106" y="3957142"/>
            <a:ext cx="484632" cy="158541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85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54E69F17-ECF0-42A7-B0F8-8EC09A454B00}"/>
              </a:ext>
            </a:extLst>
          </p:cNvPr>
          <p:cNvSpPr/>
          <p:nvPr/>
        </p:nvSpPr>
        <p:spPr>
          <a:xfrm>
            <a:off x="323848" y="92870"/>
            <a:ext cx="11707586" cy="914401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мошенничества со звонками сотрудникам от имени руководителей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E9DC3F8-9EE4-485D-BBFD-BDB260960191}"/>
              </a:ext>
            </a:extLst>
          </p:cNvPr>
          <p:cNvSpPr/>
          <p:nvPr/>
        </p:nvSpPr>
        <p:spPr>
          <a:xfrm>
            <a:off x="152401" y="1214437"/>
            <a:ext cx="2220688" cy="53169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Злоумышленники связываются с работником по телефону или в социальных сетях с помощью фейкового аккаунта, открытого на имя генерального директора или других должностных лиц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B2B1E1D-3061-4BB3-940D-3E5E216FF87C}"/>
              </a:ext>
            </a:extLst>
          </p:cNvPr>
          <p:cNvSpPr/>
          <p:nvPr/>
        </p:nvSpPr>
        <p:spPr>
          <a:xfrm>
            <a:off x="2555414" y="1214436"/>
            <a:ext cx="2730971" cy="43209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Сотруднику могут, например, сообщить, что он и его коллеги стали жертвами мошенников, произошла утечка данных, в результате чего средства с банковских счетов и вкладов могут быть похищены, а на имя работника оформят кредиты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8884742-FC44-4590-A07A-B268FB293ADB}"/>
              </a:ext>
            </a:extLst>
          </p:cNvPr>
          <p:cNvSpPr/>
          <p:nvPr/>
        </p:nvSpPr>
        <p:spPr>
          <a:xfrm>
            <a:off x="8362948" y="3722912"/>
            <a:ext cx="3668486" cy="31350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после звонит тот самый «компетентный специалист». При этом говорит потенциальной жертве самостоятельно снять средства и перевести их через банкомат на якобы безопасные счета, после чего «курьер» привезет специалисту часть средств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8AFA5F0-94D5-4906-8298-50A4843B696B}"/>
              </a:ext>
            </a:extLst>
          </p:cNvPr>
          <p:cNvSpPr/>
          <p:nvPr/>
        </p:nvSpPr>
        <p:spPr>
          <a:xfrm>
            <a:off x="8362949" y="1284854"/>
            <a:ext cx="3668486" cy="2214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«руководитель» требует никому не говорить об этом разговоре, чтобы избежать излишней огласки, и четко выполнять все указания куратора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6AC0131-55DA-4F1A-8FC1-263FFAADFAF1}"/>
              </a:ext>
            </a:extLst>
          </p:cNvPr>
          <p:cNvSpPr/>
          <p:nvPr/>
        </p:nvSpPr>
        <p:spPr>
          <a:xfrm>
            <a:off x="5449649" y="1214437"/>
            <a:ext cx="2730971" cy="43209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этого не допустить, фейковый начальник предупреждает, что в ближайшее время с человеком свяжется представитель компетентных органов, который проинструктирует о дальнейших действиях по защите денег.</a:t>
            </a:r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46AEC69B-7832-466A-876D-7507C098CF4F}"/>
              </a:ext>
            </a:extLst>
          </p:cNvPr>
          <p:cNvSpPr/>
          <p:nvPr/>
        </p:nvSpPr>
        <p:spPr>
          <a:xfrm>
            <a:off x="2769055" y="5666014"/>
            <a:ext cx="5197927" cy="102563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мошенники получат деньги, они перестанут выходить с работником на связь.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979300AD-9AF7-4D79-9D02-CC6475DF1DDF}"/>
              </a:ext>
            </a:extLst>
          </p:cNvPr>
          <p:cNvSpPr/>
          <p:nvPr/>
        </p:nvSpPr>
        <p:spPr>
          <a:xfrm>
            <a:off x="1020429" y="1007271"/>
            <a:ext cx="484632" cy="20716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6ABD6807-48E5-49CC-A003-7FC5BF236727}"/>
              </a:ext>
            </a:extLst>
          </p:cNvPr>
          <p:cNvSpPr/>
          <p:nvPr/>
        </p:nvSpPr>
        <p:spPr>
          <a:xfrm>
            <a:off x="2407707" y="3186684"/>
            <a:ext cx="147706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9DF89EAC-19D6-4E99-8E63-320659AC6C84}"/>
              </a:ext>
            </a:extLst>
          </p:cNvPr>
          <p:cNvSpPr/>
          <p:nvPr/>
        </p:nvSpPr>
        <p:spPr>
          <a:xfrm>
            <a:off x="5286386" y="3186684"/>
            <a:ext cx="182324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27C03519-6705-423B-A0D8-4E1AD671AD2F}"/>
              </a:ext>
            </a:extLst>
          </p:cNvPr>
          <p:cNvSpPr/>
          <p:nvPr/>
        </p:nvSpPr>
        <p:spPr>
          <a:xfrm>
            <a:off x="8180621" y="2149819"/>
            <a:ext cx="18232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02167829-F913-4D27-B2E0-109F0CACFDCF}"/>
              </a:ext>
            </a:extLst>
          </p:cNvPr>
          <p:cNvSpPr/>
          <p:nvPr/>
        </p:nvSpPr>
        <p:spPr>
          <a:xfrm>
            <a:off x="9954875" y="3499417"/>
            <a:ext cx="484632" cy="17189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лево 14">
            <a:extLst>
              <a:ext uri="{FF2B5EF4-FFF2-40B4-BE49-F238E27FC236}">
                <a16:creationId xmlns:a16="http://schemas.microsoft.com/office/drawing/2014/main" id="{63696B11-657B-499A-86BB-E1AEFA8877CA}"/>
              </a:ext>
            </a:extLst>
          </p:cNvPr>
          <p:cNvSpPr/>
          <p:nvPr/>
        </p:nvSpPr>
        <p:spPr>
          <a:xfrm>
            <a:off x="7966982" y="5936516"/>
            <a:ext cx="395966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19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24666A39-9421-4446-AE63-74CBB6A75A66}"/>
              </a:ext>
            </a:extLst>
          </p:cNvPr>
          <p:cNvSpPr/>
          <p:nvPr/>
        </p:nvSpPr>
        <p:spPr>
          <a:xfrm>
            <a:off x="1342686" y="403450"/>
            <a:ext cx="3654878" cy="3290207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мошенниками фейкового начальника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50F6160-3E01-40F2-AB7A-010CCF9CF239}"/>
              </a:ext>
            </a:extLst>
          </p:cNvPr>
          <p:cNvSpPr/>
          <p:nvPr/>
        </p:nvSpPr>
        <p:spPr>
          <a:xfrm>
            <a:off x="6286499" y="963385"/>
            <a:ext cx="5470072" cy="21703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Подделка номеров телефонов. Частое изменение номера телефона позволяет мошенникам избежать попадания в черные списки сотовых операторов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562D142-EC2A-48FD-977B-CF246DF63240}"/>
              </a:ext>
            </a:extLst>
          </p:cNvPr>
          <p:cNvSpPr/>
          <p:nvPr/>
        </p:nvSpPr>
        <p:spPr>
          <a:xfrm>
            <a:off x="6286500" y="4180113"/>
            <a:ext cx="5661251" cy="23717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жертву оказывается психологическое давление. Делается вид, что возникла экстренная ситуация, требующая принятие немедленных мер. Такой эмоциональный прием у многих повышает уровень тревожности и снижает способность здраво мыслить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744E861-5420-4DDB-BEFF-3B4CAB82E991}"/>
              </a:ext>
            </a:extLst>
          </p:cNvPr>
          <p:cNvSpPr/>
          <p:nvPr/>
        </p:nvSpPr>
        <p:spPr>
          <a:xfrm>
            <a:off x="244250" y="4331153"/>
            <a:ext cx="5851750" cy="22206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вызвать еще больше доверия,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псевдоначальник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подкрепить диалог фейковыми электронными письмами со своей подписью, печатью, либо использовать подложное фото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AD9A4F49-7E6A-4B5E-AAAB-2B30FFEA92F6}"/>
              </a:ext>
            </a:extLst>
          </p:cNvPr>
          <p:cNvSpPr/>
          <p:nvPr/>
        </p:nvSpPr>
        <p:spPr>
          <a:xfrm>
            <a:off x="4997563" y="1806237"/>
            <a:ext cx="1288935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EFB4E972-4A64-4F2A-B90B-322B06B569ED}"/>
              </a:ext>
            </a:extLst>
          </p:cNvPr>
          <p:cNvSpPr/>
          <p:nvPr/>
        </p:nvSpPr>
        <p:spPr>
          <a:xfrm>
            <a:off x="2927809" y="3709984"/>
            <a:ext cx="484632" cy="62116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94F12EB6-98DB-4788-8B1B-9D70CDA8E450}"/>
              </a:ext>
            </a:extLst>
          </p:cNvPr>
          <p:cNvSpPr/>
          <p:nvPr/>
        </p:nvSpPr>
        <p:spPr>
          <a:xfrm rot="18254639">
            <a:off x="5350076" y="2472295"/>
            <a:ext cx="484632" cy="223229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378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2D53D320-8008-4BC8-92E7-E660E45D13D8}"/>
              </a:ext>
            </a:extLst>
          </p:cNvPr>
          <p:cNvSpPr/>
          <p:nvPr/>
        </p:nvSpPr>
        <p:spPr>
          <a:xfrm>
            <a:off x="4359728" y="2191600"/>
            <a:ext cx="4574722" cy="278351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работника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звонят от имени руководителя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E41C227-AE44-4280-A4EC-FF41CDB8DCE3}"/>
              </a:ext>
            </a:extLst>
          </p:cNvPr>
          <p:cNvSpPr/>
          <p:nvPr/>
        </p:nvSpPr>
        <p:spPr>
          <a:xfrm>
            <a:off x="114294" y="2707483"/>
            <a:ext cx="3984176" cy="19318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паниковать и обязательно перепроверить полученную информацию либо у своего работодателя, либо по официальным контактам вашего банка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D443C86-22E3-4EE7-8E85-0D542D49C5D5}"/>
              </a:ext>
            </a:extLst>
          </p:cNvPr>
          <p:cNvSpPr/>
          <p:nvPr/>
        </p:nvSpPr>
        <p:spPr>
          <a:xfrm>
            <a:off x="4125688" y="5350673"/>
            <a:ext cx="7922078" cy="1371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человек представляется именем вашего директора, не спешите выполнять его указания до тех пор, пока не убедитесь, что его аккаунт или номер, действительно принадлежит ему, а мошенникам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699FCFC-2D47-4E22-98C8-7F4F444229B6}"/>
              </a:ext>
            </a:extLst>
          </p:cNvPr>
          <p:cNvSpPr/>
          <p:nvPr/>
        </p:nvSpPr>
        <p:spPr>
          <a:xfrm>
            <a:off x="8586106" y="175871"/>
            <a:ext cx="3461660" cy="12773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добавить номер телефона руководителя в список контактов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EFD4C80-B182-413C-B1EF-3267E37D153A}"/>
              </a:ext>
            </a:extLst>
          </p:cNvPr>
          <p:cNvSpPr/>
          <p:nvPr/>
        </p:nvSpPr>
        <p:spPr>
          <a:xfrm>
            <a:off x="9195709" y="1622482"/>
            <a:ext cx="2852057" cy="347798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названию контакта руководителя можно добавить какое-то уникальное обозначение, известное только вам (это позволит сразу определить, что сообщение поступило от другого контакта</a:t>
            </a:r>
            <a:r>
              <a:rPr lang="ru-RU" dirty="0"/>
              <a:t>)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8088615-009F-4EC9-A624-8FF8B65EBE07}"/>
              </a:ext>
            </a:extLst>
          </p:cNvPr>
          <p:cNvSpPr/>
          <p:nvPr/>
        </p:nvSpPr>
        <p:spPr>
          <a:xfrm>
            <a:off x="144235" y="175871"/>
            <a:ext cx="4691744" cy="9018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сделать скриншоты, если мошенники пытаются вас втянуть в переписку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1970219-CBB2-461D-BDAB-0013F6F7283C}"/>
              </a:ext>
            </a:extLst>
          </p:cNvPr>
          <p:cNvSpPr/>
          <p:nvPr/>
        </p:nvSpPr>
        <p:spPr>
          <a:xfrm>
            <a:off x="5018317" y="115150"/>
            <a:ext cx="3461660" cy="1828803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открывать подозрительные письма в сообщениях и на электронной почте, и ни в коем случае не переходить по отправленным ссылкам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7C36982-9BA8-41AA-AD92-5D7197EB8D8E}"/>
              </a:ext>
            </a:extLst>
          </p:cNvPr>
          <p:cNvSpPr/>
          <p:nvPr/>
        </p:nvSpPr>
        <p:spPr>
          <a:xfrm>
            <a:off x="114294" y="1258153"/>
            <a:ext cx="4073987" cy="1371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Уведомлять их о подобных инцидентах,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разглашать свои персональные данные и данные коллег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08ABDB6-9FC4-41CE-89A4-607FDD19FEF0}"/>
              </a:ext>
            </a:extLst>
          </p:cNvPr>
          <p:cNvSpPr/>
          <p:nvPr/>
        </p:nvSpPr>
        <p:spPr>
          <a:xfrm>
            <a:off x="171444" y="4794819"/>
            <a:ext cx="3869877" cy="19318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возникли подозрения, что к вашей учетной записи мошенники получили доступ, то временно заблокируйте ее в онлайн-банке в профиле пользователя</a:t>
            </a:r>
          </a:p>
        </p:txBody>
      </p:sp>
      <p:sp>
        <p:nvSpPr>
          <p:cNvPr id="11" name="Стрелка: влево 10">
            <a:extLst>
              <a:ext uri="{FF2B5EF4-FFF2-40B4-BE49-F238E27FC236}">
                <a16:creationId xmlns:a16="http://schemas.microsoft.com/office/drawing/2014/main" id="{EF51703A-7208-443F-BFD8-314460D2F95B}"/>
              </a:ext>
            </a:extLst>
          </p:cNvPr>
          <p:cNvSpPr/>
          <p:nvPr/>
        </p:nvSpPr>
        <p:spPr>
          <a:xfrm rot="3758631">
            <a:off x="3881546" y="1589720"/>
            <a:ext cx="1647618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07F1E32D-7C3D-45DB-BE7E-18ADCFD4430A}"/>
              </a:ext>
            </a:extLst>
          </p:cNvPr>
          <p:cNvSpPr/>
          <p:nvPr/>
        </p:nvSpPr>
        <p:spPr>
          <a:xfrm rot="7904632">
            <a:off x="4140514" y="2449301"/>
            <a:ext cx="484632" cy="59466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E201CB24-0913-4343-93B7-83E1E24902FE}"/>
              </a:ext>
            </a:extLst>
          </p:cNvPr>
          <p:cNvSpPr/>
          <p:nvPr/>
        </p:nvSpPr>
        <p:spPr>
          <a:xfrm rot="5400000">
            <a:off x="3980228" y="3479717"/>
            <a:ext cx="484632" cy="24814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C7AA9FF4-E118-4C3A-9384-7AEC846680E6}"/>
              </a:ext>
            </a:extLst>
          </p:cNvPr>
          <p:cNvSpPr/>
          <p:nvPr/>
        </p:nvSpPr>
        <p:spPr>
          <a:xfrm rot="2416350">
            <a:off x="4118195" y="4190219"/>
            <a:ext cx="484632" cy="104800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F809C5B1-C0E7-4373-9789-87EBD0EB2BC8}"/>
              </a:ext>
            </a:extLst>
          </p:cNvPr>
          <p:cNvSpPr/>
          <p:nvPr/>
        </p:nvSpPr>
        <p:spPr>
          <a:xfrm>
            <a:off x="6404773" y="4975113"/>
            <a:ext cx="484632" cy="37556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B36D365F-FB9F-42CE-A72B-2BE0E7138032}"/>
              </a:ext>
            </a:extLst>
          </p:cNvPr>
          <p:cNvSpPr/>
          <p:nvPr/>
        </p:nvSpPr>
        <p:spPr>
          <a:xfrm rot="16200000">
            <a:off x="6523265" y="1825460"/>
            <a:ext cx="24764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26B15EA7-9D07-4DE5-BA65-9E92C6B0BB82}"/>
              </a:ext>
            </a:extLst>
          </p:cNvPr>
          <p:cNvSpPr/>
          <p:nvPr/>
        </p:nvSpPr>
        <p:spPr>
          <a:xfrm rot="18329734">
            <a:off x="7983152" y="1786730"/>
            <a:ext cx="1422043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CED01C45-83D1-4A45-97A5-B0E6D75FEAF2}"/>
              </a:ext>
            </a:extLst>
          </p:cNvPr>
          <p:cNvSpPr/>
          <p:nvPr/>
        </p:nvSpPr>
        <p:spPr>
          <a:xfrm>
            <a:off x="8947560" y="3341040"/>
            <a:ext cx="235038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34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DC83CDCA-ACD4-478E-B03A-2F643AE01721}"/>
              </a:ext>
            </a:extLst>
          </p:cNvPr>
          <p:cNvSpPr/>
          <p:nvPr/>
        </p:nvSpPr>
        <p:spPr>
          <a:xfrm>
            <a:off x="234042" y="179615"/>
            <a:ext cx="11723915" cy="914400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мошенничества со звонками студенту от имени деканата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3FA3247-3CE5-4587-89E9-0C3DE1C8103F}"/>
              </a:ext>
            </a:extLst>
          </p:cNvPr>
          <p:cNvSpPr/>
          <p:nvPr/>
        </p:nvSpPr>
        <p:spPr>
          <a:xfrm>
            <a:off x="234042" y="1322614"/>
            <a:ext cx="3276601" cy="311875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Студентам, которые зарегистрированы на портале «Современная цифровая образовательная среда» (СЦОС), звонят аферисты и представляются: «Вас беспокоят из деканата!»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6165215-67F5-4068-B1DE-199B42452F9F}"/>
              </a:ext>
            </a:extLst>
          </p:cNvPr>
          <p:cNvSpPr/>
          <p:nvPr/>
        </p:nvSpPr>
        <p:spPr>
          <a:xfrm>
            <a:off x="4218215" y="2757485"/>
            <a:ext cx="7843157" cy="12504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учащийся соглашается это сделать, то мошенники в этот момент пытаются украсть логин и пароль от личного кабинета на Госуслугах, чтобы таким образом получить доступ к личным данным человека</a:t>
            </a:r>
          </a:p>
        </p:txBody>
      </p:sp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FE08D0B9-477E-4EC0-BAD5-249B35E50699}"/>
              </a:ext>
            </a:extLst>
          </p:cNvPr>
          <p:cNvSpPr/>
          <p:nvPr/>
        </p:nvSpPr>
        <p:spPr>
          <a:xfrm>
            <a:off x="5426529" y="4155621"/>
            <a:ext cx="6634843" cy="1518556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некоторых случаях мошенники начинают грубить и угрожать жертве последствиями. Иногда они также звонят родителям студентов</a:t>
            </a:r>
            <a:r>
              <a:rPr lang="ru-RU" dirty="0"/>
              <a:t>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5DBC832-6E15-4E13-BD62-D1FDA8988D60}"/>
              </a:ext>
            </a:extLst>
          </p:cNvPr>
          <p:cNvSpPr/>
          <p:nvPr/>
        </p:nvSpPr>
        <p:spPr>
          <a:xfrm>
            <a:off x="130628" y="4669969"/>
            <a:ext cx="5007429" cy="200841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сессией многим студентам такой звонок не покажется странным, так как именно в деканатах просили студентов зарегистрироваться на портале «Современная цифровая образовательная среда» (СЦОС)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60B6568-92AE-42BE-82D4-18CB125D5E59}"/>
              </a:ext>
            </a:extLst>
          </p:cNvPr>
          <p:cNvSpPr/>
          <p:nvPr/>
        </p:nvSpPr>
        <p:spPr>
          <a:xfrm>
            <a:off x="3820885" y="1386565"/>
            <a:ext cx="7184572" cy="12504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новой схеме мошенники звонят по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и ссылаются на СЦОС, чтобы убедить студентов включить демонстрацию экрана во время авторизации в этой системе через Госуслуги», – говорится в сообщении</a:t>
            </a: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58877F72-4370-4BA6-8BBE-144D43D32A6D}"/>
              </a:ext>
            </a:extLst>
          </p:cNvPr>
          <p:cNvSpPr/>
          <p:nvPr/>
        </p:nvSpPr>
        <p:spPr>
          <a:xfrm>
            <a:off x="7170855" y="1117090"/>
            <a:ext cx="484632" cy="2694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F35FCD06-E88B-4DED-977F-9AE3135E9FA0}"/>
              </a:ext>
            </a:extLst>
          </p:cNvPr>
          <p:cNvSpPr/>
          <p:nvPr/>
        </p:nvSpPr>
        <p:spPr>
          <a:xfrm rot="5400000">
            <a:off x="4125196" y="3301022"/>
            <a:ext cx="484632" cy="210562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905F62AF-5D71-48FC-A755-415B3D95B669}"/>
              </a:ext>
            </a:extLst>
          </p:cNvPr>
          <p:cNvSpPr/>
          <p:nvPr/>
        </p:nvSpPr>
        <p:spPr>
          <a:xfrm rot="16200000">
            <a:off x="3627883" y="3034716"/>
            <a:ext cx="484632" cy="69603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0CE3BBDF-07B6-46B6-AFDB-7AF85D0DE3A4}"/>
              </a:ext>
            </a:extLst>
          </p:cNvPr>
          <p:cNvSpPr/>
          <p:nvPr/>
        </p:nvSpPr>
        <p:spPr>
          <a:xfrm>
            <a:off x="1630026" y="4441371"/>
            <a:ext cx="484632" cy="22859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3680FA0F-F8C3-4729-A573-B5283B8B023D}"/>
              </a:ext>
            </a:extLst>
          </p:cNvPr>
          <p:cNvSpPr/>
          <p:nvPr/>
        </p:nvSpPr>
        <p:spPr>
          <a:xfrm rot="5400000">
            <a:off x="3423448" y="1842978"/>
            <a:ext cx="484632" cy="31024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175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49F313CB-D990-4608-8454-EA61026D28D1}"/>
              </a:ext>
            </a:extLst>
          </p:cNvPr>
          <p:cNvSpPr/>
          <p:nvPr/>
        </p:nvSpPr>
        <p:spPr>
          <a:xfrm>
            <a:off x="84906" y="600131"/>
            <a:ext cx="4351022" cy="352697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Схемы мошенничества со звонками студента от имени деканата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0F74487-463F-4E20-8845-D740A629C2A4}"/>
              </a:ext>
            </a:extLst>
          </p:cNvPr>
          <p:cNvSpPr/>
          <p:nvPr/>
        </p:nvSpPr>
        <p:spPr>
          <a:xfrm>
            <a:off x="4686300" y="114299"/>
            <a:ext cx="4474028" cy="28411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Упрёк в отсутствии профиля на портале «Образование», предложение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регистрацию за студента или преподавателя. Далее – просьба скинуть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от Госуслуг, где после скачиваются данные паспорта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E970873-3A47-4A64-AF0C-C082B9264549}"/>
              </a:ext>
            </a:extLst>
          </p:cNvPr>
          <p:cNvSpPr/>
          <p:nvPr/>
        </p:nvSpPr>
        <p:spPr>
          <a:xfrm>
            <a:off x="212271" y="5241471"/>
            <a:ext cx="8948057" cy="14205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пройти тест на сайте под названием «Единая Государственная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и Контроль Студентов». Ссылаясь на то, что необходимо проверить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обучения 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1D6C381-8622-4E32-A280-B1D2A12887C7}"/>
              </a:ext>
            </a:extLst>
          </p:cNvPr>
          <p:cNvSpPr/>
          <p:nvPr/>
        </p:nvSpPr>
        <p:spPr>
          <a:xfrm>
            <a:off x="4392386" y="3069771"/>
            <a:ext cx="4767943" cy="2057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Доводится информация, что с карты переводились деньги ВСУ (или в его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дело внесены соответствующие отметки). Далее – предлагается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инструкции от сотрудника, который позже выходит на связь.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CCF8C27-5462-4037-A923-212448AA39A6}"/>
              </a:ext>
            </a:extLst>
          </p:cNvPr>
          <p:cNvSpPr/>
          <p:nvPr/>
        </p:nvSpPr>
        <p:spPr>
          <a:xfrm>
            <a:off x="9661072" y="600132"/>
            <a:ext cx="2318657" cy="560472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возникновения подобных звонков от лица представителей деканата,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руководства Института или вуза обращайтесь на телефон деканата своего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направления. Не реагируйте на подобные звонки и сообщения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FF85C846-86DB-43A5-AFAA-A88B461A1F66}"/>
              </a:ext>
            </a:extLst>
          </p:cNvPr>
          <p:cNvSpPr/>
          <p:nvPr/>
        </p:nvSpPr>
        <p:spPr>
          <a:xfrm rot="5400000">
            <a:off x="9162614" y="3853869"/>
            <a:ext cx="484632" cy="48920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124E2CAC-C8AD-4E9E-81AE-6AC9CA292AC7}"/>
              </a:ext>
            </a:extLst>
          </p:cNvPr>
          <p:cNvSpPr/>
          <p:nvPr/>
        </p:nvSpPr>
        <p:spPr>
          <a:xfrm rot="17959832">
            <a:off x="4126343" y="3043806"/>
            <a:ext cx="484632" cy="22541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8194F577-EB64-46FF-8932-2CADA5EE4B25}"/>
              </a:ext>
            </a:extLst>
          </p:cNvPr>
          <p:cNvSpPr/>
          <p:nvPr/>
        </p:nvSpPr>
        <p:spPr>
          <a:xfrm>
            <a:off x="2019517" y="4153551"/>
            <a:ext cx="484632" cy="108791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A3475ADC-8FC1-4D60-86A0-1C69694EEBD4}"/>
              </a:ext>
            </a:extLst>
          </p:cNvPr>
          <p:cNvSpPr/>
          <p:nvPr/>
        </p:nvSpPr>
        <p:spPr>
          <a:xfrm rot="16200000">
            <a:off x="4327085" y="2265301"/>
            <a:ext cx="484632" cy="23379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2AA84DA0-9F7F-47E9-9F5F-88CDE063E583}"/>
              </a:ext>
            </a:extLst>
          </p:cNvPr>
          <p:cNvSpPr/>
          <p:nvPr/>
        </p:nvSpPr>
        <p:spPr>
          <a:xfrm rot="5400000">
            <a:off x="9174154" y="1290283"/>
            <a:ext cx="484632" cy="48920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D6DF298A-B741-499B-ACC1-C834BBB5AC85}"/>
              </a:ext>
            </a:extLst>
          </p:cNvPr>
          <p:cNvSpPr/>
          <p:nvPr/>
        </p:nvSpPr>
        <p:spPr>
          <a:xfrm rot="5400000">
            <a:off x="9162614" y="5418798"/>
            <a:ext cx="484632" cy="48920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72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F8F8FC73-411C-4F99-BAC9-E8F0641633D2}"/>
              </a:ext>
            </a:extLst>
          </p:cNvPr>
          <p:cNvSpPr/>
          <p:nvPr/>
        </p:nvSpPr>
        <p:spPr>
          <a:xfrm>
            <a:off x="3804557" y="1894003"/>
            <a:ext cx="4959881" cy="3140528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студента если звонят от имени деканата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439B932-3600-4EFE-8A1A-B8FB63D2486A}"/>
              </a:ext>
            </a:extLst>
          </p:cNvPr>
          <p:cNvSpPr/>
          <p:nvPr/>
        </p:nvSpPr>
        <p:spPr>
          <a:xfrm>
            <a:off x="8142516" y="247647"/>
            <a:ext cx="2890156" cy="13362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Заблокируй отправителя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E48BEBC-2801-491E-97C5-308714D11FE2}"/>
              </a:ext>
            </a:extLst>
          </p:cNvPr>
          <p:cNvSpPr/>
          <p:nvPr/>
        </p:nvSpPr>
        <p:spPr>
          <a:xfrm>
            <a:off x="3804557" y="247648"/>
            <a:ext cx="3886199" cy="13362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отвечай на сообщение и не переходи по ссылкам.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7E5AEF9-63CD-4755-8489-05E54DCADB09}"/>
              </a:ext>
            </a:extLst>
          </p:cNvPr>
          <p:cNvSpPr/>
          <p:nvPr/>
        </p:nvSpPr>
        <p:spPr>
          <a:xfrm>
            <a:off x="9067801" y="1849210"/>
            <a:ext cx="2890156" cy="31405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коммуникация осуществляется через корпоративную почту,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официальные сайты и объявления учебного заведения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B1753DF-771C-4F62-9B3C-6BB22873C978}"/>
              </a:ext>
            </a:extLst>
          </p:cNvPr>
          <p:cNvSpPr/>
          <p:nvPr/>
        </p:nvSpPr>
        <p:spPr>
          <a:xfrm>
            <a:off x="234043" y="5369378"/>
            <a:ext cx="11723913" cy="13362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Любые просьбы о переводе денежных средств, предоставлении личной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(паспортные данные, номера банковских карт и т.д.) в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мессенджерах от имени администрации или преподавателей – это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B52C76A-D81F-43D3-ACFF-6727221BAE02}"/>
              </a:ext>
            </a:extLst>
          </p:cNvPr>
          <p:cNvSpPr/>
          <p:nvPr/>
        </p:nvSpPr>
        <p:spPr>
          <a:xfrm>
            <a:off x="234043" y="375556"/>
            <a:ext cx="3352799" cy="467133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Официальные представители администрации НЕ связываются со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студентами и сотрудниками по личным вопросам (особенно финансовым)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мессенджеры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7E222013-0BB6-4284-B3B5-055D2629DCFC}"/>
              </a:ext>
            </a:extLst>
          </p:cNvPr>
          <p:cNvSpPr/>
          <p:nvPr/>
        </p:nvSpPr>
        <p:spPr>
          <a:xfrm>
            <a:off x="6085005" y="5059082"/>
            <a:ext cx="484632" cy="31029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лево 8">
            <a:extLst>
              <a:ext uri="{FF2B5EF4-FFF2-40B4-BE49-F238E27FC236}">
                <a16:creationId xmlns:a16="http://schemas.microsoft.com/office/drawing/2014/main" id="{1400B89B-C9C1-48CB-BC7A-C34CD706E88B}"/>
              </a:ext>
            </a:extLst>
          </p:cNvPr>
          <p:cNvSpPr/>
          <p:nvPr/>
        </p:nvSpPr>
        <p:spPr>
          <a:xfrm>
            <a:off x="3582815" y="3234309"/>
            <a:ext cx="235350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верх 9">
            <a:extLst>
              <a:ext uri="{FF2B5EF4-FFF2-40B4-BE49-F238E27FC236}">
                <a16:creationId xmlns:a16="http://schemas.microsoft.com/office/drawing/2014/main" id="{CBD2D7E2-CD30-416D-8FE1-3BEE61F3E7AB}"/>
              </a:ext>
            </a:extLst>
          </p:cNvPr>
          <p:cNvSpPr/>
          <p:nvPr/>
        </p:nvSpPr>
        <p:spPr>
          <a:xfrm rot="5400000">
            <a:off x="8673803" y="3267793"/>
            <a:ext cx="484632" cy="303363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верх 11">
            <a:extLst>
              <a:ext uri="{FF2B5EF4-FFF2-40B4-BE49-F238E27FC236}">
                <a16:creationId xmlns:a16="http://schemas.microsoft.com/office/drawing/2014/main" id="{034CCB64-C598-4D34-B256-ED318780163D}"/>
              </a:ext>
            </a:extLst>
          </p:cNvPr>
          <p:cNvSpPr/>
          <p:nvPr/>
        </p:nvSpPr>
        <p:spPr>
          <a:xfrm>
            <a:off x="6046797" y="1596064"/>
            <a:ext cx="484632" cy="285747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верх 12">
            <a:extLst>
              <a:ext uri="{FF2B5EF4-FFF2-40B4-BE49-F238E27FC236}">
                <a16:creationId xmlns:a16="http://schemas.microsoft.com/office/drawing/2014/main" id="{986D1AE9-3EBB-4212-BE4F-ED40D8C6450F}"/>
              </a:ext>
            </a:extLst>
          </p:cNvPr>
          <p:cNvSpPr/>
          <p:nvPr/>
        </p:nvSpPr>
        <p:spPr>
          <a:xfrm rot="1983231">
            <a:off x="7811610" y="1489832"/>
            <a:ext cx="484632" cy="814913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51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FB43C82B-897C-4E8A-9F8D-5DFF18DCE467}"/>
              </a:ext>
            </a:extLst>
          </p:cNvPr>
          <p:cNvSpPr/>
          <p:nvPr/>
        </p:nvSpPr>
        <p:spPr>
          <a:xfrm>
            <a:off x="147484" y="162231"/>
            <a:ext cx="11857703" cy="1474837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Мошенничества, совершаемые при купле - продаже товаров на сайтах бесплатных объявлений («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Авито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«Юла», «Из рук в руки») (1)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703F35-4429-4C9C-AD79-0FA0CE934687}"/>
              </a:ext>
            </a:extLst>
          </p:cNvPr>
          <p:cNvSpPr/>
          <p:nvPr/>
        </p:nvSpPr>
        <p:spPr>
          <a:xfrm>
            <a:off x="147482" y="1843545"/>
            <a:ext cx="11857703" cy="457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способ совершения мошенничества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8894D81-F692-4829-9253-750FBDAD2347}"/>
              </a:ext>
            </a:extLst>
          </p:cNvPr>
          <p:cNvSpPr/>
          <p:nvPr/>
        </p:nvSpPr>
        <p:spPr>
          <a:xfrm>
            <a:off x="147483" y="2507227"/>
            <a:ext cx="3849329" cy="41885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Злоумышленники связываются с потерпевшим, разместившим объявление о продаже различного рода товаров, и в ходе разговора предлагают перечислить денежные средства на банковскую карту, в счет предоплаты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678C692-206F-4969-9B43-D521FD78FFE1}"/>
              </a:ext>
            </a:extLst>
          </p:cNvPr>
          <p:cNvSpPr/>
          <p:nvPr/>
        </p:nvSpPr>
        <p:spPr>
          <a:xfrm>
            <a:off x="9050591" y="2507227"/>
            <a:ext cx="2954594" cy="4114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потерпевшим на мобильный телефон поступают смс сообщения, содержащие коды доступа или пароль на проведение операции, которые также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просит назвать злоумышленник</a:t>
            </a:r>
            <a:endParaRPr lang="ru-RU" sz="2000" i="1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203108D-4E52-406E-A91C-A1D4C8658468}"/>
              </a:ext>
            </a:extLst>
          </p:cNvPr>
          <p:cNvSpPr/>
          <p:nvPr/>
        </p:nvSpPr>
        <p:spPr>
          <a:xfrm>
            <a:off x="4433117" y="2507227"/>
            <a:ext cx="4181169" cy="41885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согласии потерпевшего, злоумышленник просит назвать реквизиты банковской карты (номер карты, срок Действия, Данные о владельце, код, указанный на оборотной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спюроне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банковской карты), которые в последующем использует при входе в мобильный банк, либо для осуществления перечислений на расчетные счета</a:t>
            </a:r>
            <a:endParaRPr lang="ru-RU" sz="2000" dirty="0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BA98D5CE-2E0E-4304-B57E-4FEF6F4A8649}"/>
              </a:ext>
            </a:extLst>
          </p:cNvPr>
          <p:cNvSpPr/>
          <p:nvPr/>
        </p:nvSpPr>
        <p:spPr>
          <a:xfrm>
            <a:off x="5834017" y="1666565"/>
            <a:ext cx="484632" cy="17698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90AD96AE-C863-4C55-A1A8-A85562458861}"/>
              </a:ext>
            </a:extLst>
          </p:cNvPr>
          <p:cNvSpPr/>
          <p:nvPr/>
        </p:nvSpPr>
        <p:spPr>
          <a:xfrm>
            <a:off x="1829831" y="2300745"/>
            <a:ext cx="484632" cy="20647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95DD209D-F834-49D7-AB90-37A0B5AC9634}"/>
              </a:ext>
            </a:extLst>
          </p:cNvPr>
          <p:cNvSpPr/>
          <p:nvPr/>
        </p:nvSpPr>
        <p:spPr>
          <a:xfrm>
            <a:off x="3996812" y="4241194"/>
            <a:ext cx="436305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2400CB0E-2D2B-473C-92C1-FD55BE6EF745}"/>
              </a:ext>
            </a:extLst>
          </p:cNvPr>
          <p:cNvSpPr/>
          <p:nvPr/>
        </p:nvSpPr>
        <p:spPr>
          <a:xfrm>
            <a:off x="8614286" y="4241194"/>
            <a:ext cx="436305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49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E0DA7C69-23C5-4EA5-A324-FC3BA2AAA2AF}"/>
              </a:ext>
            </a:extLst>
          </p:cNvPr>
          <p:cNvSpPr/>
          <p:nvPr/>
        </p:nvSpPr>
        <p:spPr>
          <a:xfrm>
            <a:off x="307258" y="117986"/>
            <a:ext cx="11577484" cy="1622323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Мошенничества, совершаемые при купле - продаже товаров на сайтах бесплатных объявлений («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Авито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«Юла», «Из рук в руки») (2)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67ECC1-CCE4-40B7-AD09-6FE20FDB5389}"/>
              </a:ext>
            </a:extLst>
          </p:cNvPr>
          <p:cNvSpPr/>
          <p:nvPr/>
        </p:nvSpPr>
        <p:spPr>
          <a:xfrm>
            <a:off x="307258" y="2010696"/>
            <a:ext cx="11577484" cy="540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способ совершения мошенничества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F956F06-185D-4957-B32E-7F1A8C81EB92}"/>
              </a:ext>
            </a:extLst>
          </p:cNvPr>
          <p:cNvSpPr/>
          <p:nvPr/>
        </p:nvSpPr>
        <p:spPr>
          <a:xfrm>
            <a:off x="307258" y="3023419"/>
            <a:ext cx="4913671" cy="330363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Злоумышленник размещает объявление о продаже товара по выгодной цене, которым в действительности не владеет (зачастую мошенники создают копию объявления Добросовестных продавцов, с аналогичными фотографиями и описанием товара) </a:t>
            </a:r>
            <a:endParaRPr lang="ru-RU" sz="20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0D77B1E-6AC4-47AE-85CF-AA8CC8C88E9F}"/>
              </a:ext>
            </a:extLst>
          </p:cNvPr>
          <p:cNvSpPr/>
          <p:nvPr/>
        </p:nvSpPr>
        <p:spPr>
          <a:xfrm>
            <a:off x="5640028" y="3023419"/>
            <a:ext cx="3224983" cy="35838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ходе разговора с потерпевшим, под различными предлогами (снижение цены, необходимости срочной продажи) просит перевести денежные средства на банковскую карту (всю сумму, либо часть суммы)</a:t>
            </a:r>
            <a:endParaRPr lang="ru-RU" sz="20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A332B9F-9D7E-447D-82CD-3417998447CE}"/>
              </a:ext>
            </a:extLst>
          </p:cNvPr>
          <p:cNvSpPr/>
          <p:nvPr/>
        </p:nvSpPr>
        <p:spPr>
          <a:xfrm>
            <a:off x="9284110" y="3023419"/>
            <a:ext cx="2600632" cy="330363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чего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обязуется отправить товар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почтой, либо через транспортную компанию</a:t>
            </a:r>
            <a:endParaRPr lang="ru-RU" sz="2000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0B8BB101-DA42-4F67-A794-CBDEC7FD62F0}"/>
              </a:ext>
            </a:extLst>
          </p:cNvPr>
          <p:cNvSpPr/>
          <p:nvPr/>
        </p:nvSpPr>
        <p:spPr>
          <a:xfrm>
            <a:off x="5853684" y="1740309"/>
            <a:ext cx="484632" cy="27038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BCBA7673-ABF8-487A-875B-9BA744B97C0D}"/>
              </a:ext>
            </a:extLst>
          </p:cNvPr>
          <p:cNvSpPr/>
          <p:nvPr/>
        </p:nvSpPr>
        <p:spPr>
          <a:xfrm>
            <a:off x="2521777" y="2551471"/>
            <a:ext cx="484632" cy="47194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31D51980-76C0-403D-B5B9-4A4E328CCFA5}"/>
              </a:ext>
            </a:extLst>
          </p:cNvPr>
          <p:cNvSpPr/>
          <p:nvPr/>
        </p:nvSpPr>
        <p:spPr>
          <a:xfrm>
            <a:off x="5220929" y="4432922"/>
            <a:ext cx="41909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419108AC-1F20-45B9-8B61-16194AF88AA8}"/>
              </a:ext>
            </a:extLst>
          </p:cNvPr>
          <p:cNvSpPr/>
          <p:nvPr/>
        </p:nvSpPr>
        <p:spPr>
          <a:xfrm>
            <a:off x="8865011" y="4432922"/>
            <a:ext cx="41909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95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71A727E6-BDEA-4C9A-A9BF-994DD45C98AD}"/>
              </a:ext>
            </a:extLst>
          </p:cNvPr>
          <p:cNvSpPr/>
          <p:nvPr/>
        </p:nvSpPr>
        <p:spPr>
          <a:xfrm>
            <a:off x="728421" y="232475"/>
            <a:ext cx="11034793" cy="728421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1014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Мошенничество исторический аспект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F4E106B-4ED4-4E01-9E4D-EAA455DB3290}"/>
              </a:ext>
            </a:extLst>
          </p:cNvPr>
          <p:cNvSpPr/>
          <p:nvPr/>
        </p:nvSpPr>
        <p:spPr>
          <a:xfrm>
            <a:off x="3533614" y="1266988"/>
            <a:ext cx="8446576" cy="26734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Моше́нничество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или </a:t>
            </a:r>
            <a:r>
              <a:rPr lang="ru-RU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афери́зм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—хищение чужого имущества или приобретение права на чужое имущество путём обмана или злоупотребления доверием. Лицо, занимающееся этим, называется </a:t>
            </a:r>
            <a:r>
              <a:rPr lang="ru-RU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моше́нником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моше́нницей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под обманом понимается как сознательное искажение истины (активный обман), так и умолчание об истине (пассивный обман). В обоих случаях обманутая жертва сама передаёт своё имущество мошеннику.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58F45FB-0EAB-4484-B5D0-439EC3BED340}"/>
              </a:ext>
            </a:extLst>
          </p:cNvPr>
          <p:cNvSpPr/>
          <p:nvPr/>
        </p:nvSpPr>
        <p:spPr>
          <a:xfrm>
            <a:off x="3533614" y="4308529"/>
            <a:ext cx="8446576" cy="23789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действующему уголовного законодательства России, мошенничество можно определить как «совершенные с корыстной целью путём обмана или злоупотребления доверием противоправные безвозмездное изъятие и (или) обращение чужого имущества в пользу виновного или других лиц, причинившее ущерб собственнику или иному владельцу этого имущества, либо совершенные теми же способами противоправное и безвозмездное приобретение права на чужое имущество»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A5C7EDB-D66C-4202-9CA4-4B60032AFB36}"/>
              </a:ext>
            </a:extLst>
          </p:cNvPr>
          <p:cNvSpPr/>
          <p:nvPr/>
        </p:nvSpPr>
        <p:spPr>
          <a:xfrm>
            <a:off x="211810" y="1266988"/>
            <a:ext cx="3011837" cy="43860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законодательное определение мошенничества, близкое к современному, было дано в Указе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Екатерины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от 3 апреля 1781 года «О разных видах воровства и какие за них наказания чинит»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DBC41591-809C-4E76-BB95-0883952B2F55}"/>
              </a:ext>
            </a:extLst>
          </p:cNvPr>
          <p:cNvSpPr/>
          <p:nvPr/>
        </p:nvSpPr>
        <p:spPr>
          <a:xfrm>
            <a:off x="7514586" y="960896"/>
            <a:ext cx="484632" cy="30609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лево 7">
            <a:extLst>
              <a:ext uri="{FF2B5EF4-FFF2-40B4-BE49-F238E27FC236}">
                <a16:creationId xmlns:a16="http://schemas.microsoft.com/office/drawing/2014/main" id="{C309308E-5046-43DA-A3A4-AE1A93B10440}"/>
              </a:ext>
            </a:extLst>
          </p:cNvPr>
          <p:cNvSpPr/>
          <p:nvPr/>
        </p:nvSpPr>
        <p:spPr>
          <a:xfrm>
            <a:off x="3223646" y="2361399"/>
            <a:ext cx="309967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0241E97C-9FF6-444D-9171-6FBD88AC8748}"/>
              </a:ext>
            </a:extLst>
          </p:cNvPr>
          <p:cNvSpPr/>
          <p:nvPr/>
        </p:nvSpPr>
        <p:spPr>
          <a:xfrm>
            <a:off x="7514586" y="3940443"/>
            <a:ext cx="484632" cy="36808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208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CC885C73-1E2B-4549-98EC-D9025A75E773}"/>
              </a:ext>
            </a:extLst>
          </p:cNvPr>
          <p:cNvSpPr/>
          <p:nvPr/>
        </p:nvSpPr>
        <p:spPr>
          <a:xfrm>
            <a:off x="2975487" y="995516"/>
            <a:ext cx="6241025" cy="4866967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мошенничествам, совершаемым при купле - продаже товаров на сайтах бесплатных объявлений («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Авито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«Юла», «Из рук в руки»)</a:t>
            </a:r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B372283-7A2B-4437-B1E7-00A98258B639}"/>
              </a:ext>
            </a:extLst>
          </p:cNvPr>
          <p:cNvSpPr/>
          <p:nvPr/>
        </p:nvSpPr>
        <p:spPr>
          <a:xfrm>
            <a:off x="9601201" y="995516"/>
            <a:ext cx="2330244" cy="51914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 при каких обстоятельствах не называть пароли и коды доступа к банковским картам и счетам, указанным на оборотах карты и в смс — сообщениях, поступивших на телефон</a:t>
            </a:r>
            <a:endParaRPr lang="ru-RU" sz="20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A3B4EA6-6657-4541-A02A-EF6D39AAD18A}"/>
              </a:ext>
            </a:extLst>
          </p:cNvPr>
          <p:cNvSpPr/>
          <p:nvPr/>
        </p:nvSpPr>
        <p:spPr>
          <a:xfrm>
            <a:off x="260555" y="1253611"/>
            <a:ext cx="1927121" cy="43507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Нельзя соглашаться на предоплату и покупку товара без его осмотра</a:t>
            </a:r>
            <a:endParaRPr lang="ru-RU" sz="2000" dirty="0"/>
          </a:p>
        </p:txBody>
      </p:sp>
      <p:sp>
        <p:nvSpPr>
          <p:cNvPr id="5" name="Стрелка: влево 4">
            <a:extLst>
              <a:ext uri="{FF2B5EF4-FFF2-40B4-BE49-F238E27FC236}">
                <a16:creationId xmlns:a16="http://schemas.microsoft.com/office/drawing/2014/main" id="{C8A44F54-C329-41AB-93AE-86C923B8DC3C}"/>
              </a:ext>
            </a:extLst>
          </p:cNvPr>
          <p:cNvSpPr/>
          <p:nvPr/>
        </p:nvSpPr>
        <p:spPr>
          <a:xfrm>
            <a:off x="2187675" y="3186682"/>
            <a:ext cx="787811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27B03673-A56E-4046-A00D-DB022171153E}"/>
              </a:ext>
            </a:extLst>
          </p:cNvPr>
          <p:cNvSpPr/>
          <p:nvPr/>
        </p:nvSpPr>
        <p:spPr>
          <a:xfrm>
            <a:off x="9231261" y="3185648"/>
            <a:ext cx="369940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503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79DDE638-F008-4772-8792-77CD4AFFBC49}"/>
              </a:ext>
            </a:extLst>
          </p:cNvPr>
          <p:cNvSpPr/>
          <p:nvPr/>
        </p:nvSpPr>
        <p:spPr>
          <a:xfrm>
            <a:off x="226142" y="132735"/>
            <a:ext cx="11739716" cy="1120872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Мошенничества при покупке товара на сайтах интернет магазинов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550DB31-A796-4F34-8794-D847A9FE7157}"/>
              </a:ext>
            </a:extLst>
          </p:cNvPr>
          <p:cNvSpPr/>
          <p:nvPr/>
        </p:nvSpPr>
        <p:spPr>
          <a:xfrm>
            <a:off x="226142" y="1769806"/>
            <a:ext cx="2635045" cy="25072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значительной степени используются сайты дубликаты (Двойники)</a:t>
            </a:r>
            <a:endParaRPr lang="ru-RU" sz="20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8DD9978-6E95-43E3-AC2F-A8E17E520E53}"/>
              </a:ext>
            </a:extLst>
          </p:cNvPr>
          <p:cNvSpPr/>
          <p:nvPr/>
        </p:nvSpPr>
        <p:spPr>
          <a:xfrm>
            <a:off x="3148782" y="1769805"/>
            <a:ext cx="2856271" cy="25072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названии (Домене) которого имеется различие с оригиналом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одном символе</a:t>
            </a:r>
            <a:endParaRPr lang="ru-RU" sz="2000" i="1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D3DFEE5-6E9F-4698-9FF7-392EF77E9A80}"/>
              </a:ext>
            </a:extLst>
          </p:cNvPr>
          <p:cNvSpPr/>
          <p:nvPr/>
        </p:nvSpPr>
        <p:spPr>
          <a:xfrm>
            <a:off x="6292648" y="1769804"/>
            <a:ext cx="2733369" cy="25072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сайта полностью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повторяет оригинал</a:t>
            </a:r>
            <a:endParaRPr lang="ru-RU" sz="2000" i="1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C6611DA-1E77-437F-AF67-AF92FB3F7AC0}"/>
              </a:ext>
            </a:extLst>
          </p:cNvPr>
          <p:cNvSpPr/>
          <p:nvPr/>
        </p:nvSpPr>
        <p:spPr>
          <a:xfrm>
            <a:off x="9313612" y="1769803"/>
            <a:ext cx="2652246" cy="25072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Встречаются сайты, которые не имеют аналогов и созданы они только с целью обмана граждан</a:t>
            </a:r>
            <a:endParaRPr lang="ru-RU" sz="20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B4BD597-10B3-4052-B0CB-5CDB0F902627}"/>
              </a:ext>
            </a:extLst>
          </p:cNvPr>
          <p:cNvSpPr/>
          <p:nvPr/>
        </p:nvSpPr>
        <p:spPr>
          <a:xfrm>
            <a:off x="4601499" y="4793226"/>
            <a:ext cx="7364359" cy="18951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Могут совершатся подобного рода обмана крупные организации и предприятия Республики, от имени которых мошенники действуют на всей территории России</a:t>
            </a:r>
            <a:endParaRPr lang="ru-RU" sz="2000" dirty="0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54F0D7EB-F60D-4672-8F7C-F4C88D76168B}"/>
              </a:ext>
            </a:extLst>
          </p:cNvPr>
          <p:cNvSpPr/>
          <p:nvPr/>
        </p:nvSpPr>
        <p:spPr>
          <a:xfrm>
            <a:off x="1301348" y="1253607"/>
            <a:ext cx="484632" cy="51619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3A6A796B-800C-48BF-AD63-536372A5A797}"/>
              </a:ext>
            </a:extLst>
          </p:cNvPr>
          <p:cNvSpPr/>
          <p:nvPr/>
        </p:nvSpPr>
        <p:spPr>
          <a:xfrm>
            <a:off x="2878388" y="2781100"/>
            <a:ext cx="270394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BF7773DB-575B-47E3-BE5C-FF7CD7256D0F}"/>
              </a:ext>
            </a:extLst>
          </p:cNvPr>
          <p:cNvSpPr/>
          <p:nvPr/>
        </p:nvSpPr>
        <p:spPr>
          <a:xfrm>
            <a:off x="9026017" y="2781100"/>
            <a:ext cx="287595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7243D5F5-B780-4BD3-AFB4-92EA5620D1E6}"/>
              </a:ext>
            </a:extLst>
          </p:cNvPr>
          <p:cNvSpPr/>
          <p:nvPr/>
        </p:nvSpPr>
        <p:spPr>
          <a:xfrm>
            <a:off x="5992859" y="2781100"/>
            <a:ext cx="29978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A74BA5DC-DBD9-434B-8334-F5B141414BA4}"/>
              </a:ext>
            </a:extLst>
          </p:cNvPr>
          <p:cNvSpPr/>
          <p:nvPr/>
        </p:nvSpPr>
        <p:spPr>
          <a:xfrm rot="5400000">
            <a:off x="10381637" y="4292812"/>
            <a:ext cx="516196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6226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075CEEAD-0483-442F-A4C8-CF7FF7EA8B95}"/>
              </a:ext>
            </a:extLst>
          </p:cNvPr>
          <p:cNvSpPr/>
          <p:nvPr/>
        </p:nvSpPr>
        <p:spPr>
          <a:xfrm>
            <a:off x="3758380" y="1474838"/>
            <a:ext cx="4675239" cy="3908323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мошенничества при покупке товара на сайтах интернет магазинов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8A6E1DC-2EFF-40AC-95A9-194475D28E5D}"/>
              </a:ext>
            </a:extLst>
          </p:cNvPr>
          <p:cNvSpPr/>
          <p:nvPr/>
        </p:nvSpPr>
        <p:spPr>
          <a:xfrm>
            <a:off x="8829368" y="1474838"/>
            <a:ext cx="3126658" cy="506115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Существует возможность проверить дату создания сайта на ресурсе reg.ru, в результате станет понятно, насколько долго данный сайт существует, как правило сайты, используемые мошенниками создаются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незадолго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самого факта предоставления услуг, продажи товара</a:t>
            </a:r>
            <a:endParaRPr lang="ru-RU" sz="20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B360217-ADD6-49C0-8595-DF94E4BE9F78}"/>
              </a:ext>
            </a:extLst>
          </p:cNvPr>
          <p:cNvSpPr/>
          <p:nvPr/>
        </p:nvSpPr>
        <p:spPr>
          <a:xfrm>
            <a:off x="235974" y="142567"/>
            <a:ext cx="3126657" cy="39083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проверять подлинность интернет сайтов на которых осуществляется заказ того или иного товара, путем прочтения комментариев и отзывов, размещенных на просторах сети Интернет</a:t>
            </a:r>
            <a:endParaRPr lang="ru-RU" sz="2000" dirty="0"/>
          </a:p>
        </p:txBody>
      </p:sp>
      <p:sp>
        <p:nvSpPr>
          <p:cNvPr id="9" name="Стрелка: влево 8">
            <a:extLst>
              <a:ext uri="{FF2B5EF4-FFF2-40B4-BE49-F238E27FC236}">
                <a16:creationId xmlns:a16="http://schemas.microsoft.com/office/drawing/2014/main" id="{673653FD-1E09-4B6A-885D-BAF528F870C0}"/>
              </a:ext>
            </a:extLst>
          </p:cNvPr>
          <p:cNvSpPr/>
          <p:nvPr/>
        </p:nvSpPr>
        <p:spPr>
          <a:xfrm rot="2284979">
            <a:off x="3269869" y="1850746"/>
            <a:ext cx="961718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60BC5E97-81DD-4AC3-95C4-FB4D7E6FF172}"/>
              </a:ext>
            </a:extLst>
          </p:cNvPr>
          <p:cNvSpPr/>
          <p:nvPr/>
        </p:nvSpPr>
        <p:spPr>
          <a:xfrm>
            <a:off x="8433619" y="3186683"/>
            <a:ext cx="39574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283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A6FEA44-DCB0-4AEA-8452-76E7F732564B}"/>
              </a:ext>
            </a:extLst>
          </p:cNvPr>
          <p:cNvSpPr/>
          <p:nvPr/>
        </p:nvSpPr>
        <p:spPr>
          <a:xfrm>
            <a:off x="122903" y="176980"/>
            <a:ext cx="11946194" cy="1179871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Мошенничества. совершаемые под предлогом инвестирования: получения пассивного заработка: приобретения криптовалют </a:t>
            </a:r>
            <a:endParaRPr lang="ru-RU" sz="32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FDB3EB6-FFE6-4E44-82C6-C0E8F618AC4D}"/>
              </a:ext>
            </a:extLst>
          </p:cNvPr>
          <p:cNvSpPr/>
          <p:nvPr/>
        </p:nvSpPr>
        <p:spPr>
          <a:xfrm>
            <a:off x="122903" y="2020528"/>
            <a:ext cx="3687098" cy="42327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Злоумышленники размещают на просторах сети различную «фишинговую» информацию о выгодном вложении денежных средств, инвестировании, торгах на фондовой бирже, и в ходе общения рассказывают о значительном заработке, что привлекает доверчивых граждан</a:t>
            </a:r>
            <a:endParaRPr lang="ru-RU" sz="20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380C232-A2B8-45A5-959B-4DBCAE101168}"/>
              </a:ext>
            </a:extLst>
          </p:cNvPr>
          <p:cNvSpPr/>
          <p:nvPr/>
        </p:nvSpPr>
        <p:spPr>
          <a:xfrm>
            <a:off x="4004188" y="2020528"/>
            <a:ext cx="4513006" cy="42327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основном после получения денежных средств злоумышленники прекращают общения, но встречаются факты, когда обман происходит продолжительное время, при этом якобы неизвестные помогают в получении дохода, который частично удается получить, однако это сделано только для привлечения больших средств, но в итоге потерпевший лишается своих денежных средств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574A502-868B-463E-BA0C-E5476B4CADE4}"/>
              </a:ext>
            </a:extLst>
          </p:cNvPr>
          <p:cNvSpPr/>
          <p:nvPr/>
        </p:nvSpPr>
        <p:spPr>
          <a:xfrm>
            <a:off x="8711381" y="2020528"/>
            <a:ext cx="3357716" cy="42327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таких случаях злоумышленники часто используют программы удаленного доступа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TeamViewer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»,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AnyDesk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и т.д., позволяющие на расстоянии использовать компьютер или телефон потерпевшего</a:t>
            </a:r>
            <a:endParaRPr lang="ru-RU" sz="2000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C8382452-0D77-4255-8026-586E60331658}"/>
              </a:ext>
            </a:extLst>
          </p:cNvPr>
          <p:cNvSpPr/>
          <p:nvPr/>
        </p:nvSpPr>
        <p:spPr>
          <a:xfrm>
            <a:off x="1724136" y="1356851"/>
            <a:ext cx="484632" cy="66367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84C58CC5-5B6D-4CA6-ACD8-3816DDB4D0F6}"/>
              </a:ext>
            </a:extLst>
          </p:cNvPr>
          <p:cNvSpPr/>
          <p:nvPr/>
        </p:nvSpPr>
        <p:spPr>
          <a:xfrm>
            <a:off x="3810001" y="3894605"/>
            <a:ext cx="19418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088301D9-8CC8-42AC-80A3-E24D4BF04796}"/>
              </a:ext>
            </a:extLst>
          </p:cNvPr>
          <p:cNvSpPr/>
          <p:nvPr/>
        </p:nvSpPr>
        <p:spPr>
          <a:xfrm>
            <a:off x="8517194" y="3894605"/>
            <a:ext cx="19418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4421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92E578CB-14B5-4C2D-AD52-CADC0810D004}"/>
              </a:ext>
            </a:extLst>
          </p:cNvPr>
          <p:cNvSpPr/>
          <p:nvPr/>
        </p:nvSpPr>
        <p:spPr>
          <a:xfrm>
            <a:off x="3103307" y="822223"/>
            <a:ext cx="5985386" cy="5213554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мошенничеству совершаемому под предлогом инвестирования: получения пассивного заработка: приобретения криптовалют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1B74658-D160-4BD5-8DCC-008322BA3D61}"/>
              </a:ext>
            </a:extLst>
          </p:cNvPr>
          <p:cNvSpPr/>
          <p:nvPr/>
        </p:nvSpPr>
        <p:spPr>
          <a:xfrm>
            <a:off x="113071" y="272845"/>
            <a:ext cx="2677445" cy="404105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использовать только официальные приложения для инвестирования (в основном созданные кредитно-финансовыми учреждениями)</a:t>
            </a:r>
            <a:endParaRPr lang="ru-RU" sz="20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9AB2EE5-C414-49FD-99F0-684C77D3CDAF}"/>
              </a:ext>
            </a:extLst>
          </p:cNvPr>
          <p:cNvSpPr/>
          <p:nvPr/>
        </p:nvSpPr>
        <p:spPr>
          <a:xfrm>
            <a:off x="9401482" y="1574391"/>
            <a:ext cx="2677447" cy="50955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Покупки и продажи криптовалют, а также добросовестных и проверенных организаций, так как в целом различные способы заработка обладают высокими рисками потери денежных средств</a:t>
            </a:r>
            <a:endParaRPr lang="ru-RU" sz="2000" dirty="0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6061B431-0D7B-434D-94D5-215BEF1B073F}"/>
              </a:ext>
            </a:extLst>
          </p:cNvPr>
          <p:cNvSpPr/>
          <p:nvPr/>
        </p:nvSpPr>
        <p:spPr>
          <a:xfrm>
            <a:off x="9088693" y="3186684"/>
            <a:ext cx="31278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лево 5">
            <a:extLst>
              <a:ext uri="{FF2B5EF4-FFF2-40B4-BE49-F238E27FC236}">
                <a16:creationId xmlns:a16="http://schemas.microsoft.com/office/drawing/2014/main" id="{588F9138-A2FC-44D4-87E0-5736E67885B6}"/>
              </a:ext>
            </a:extLst>
          </p:cNvPr>
          <p:cNvSpPr/>
          <p:nvPr/>
        </p:nvSpPr>
        <p:spPr>
          <a:xfrm>
            <a:off x="2790517" y="3186684"/>
            <a:ext cx="312789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9100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5EECB304-7D49-4BF3-B915-D664A82055F9}"/>
              </a:ext>
            </a:extLst>
          </p:cNvPr>
          <p:cNvSpPr/>
          <p:nvPr/>
        </p:nvSpPr>
        <p:spPr>
          <a:xfrm>
            <a:off x="152399" y="179612"/>
            <a:ext cx="11887201" cy="947057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в социальных сетях «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«Одноклассники», «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&lt;&lt;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т.д.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A832E3-AA63-4545-8A73-113B542E1561}"/>
              </a:ext>
            </a:extLst>
          </p:cNvPr>
          <p:cNvSpPr/>
          <p:nvPr/>
        </p:nvSpPr>
        <p:spPr>
          <a:xfrm>
            <a:off x="1230085" y="1477734"/>
            <a:ext cx="9731828" cy="9470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способ совершения мошенничества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4B076A4-CF8E-4968-816E-AB174FCB329A}"/>
              </a:ext>
            </a:extLst>
          </p:cNvPr>
          <p:cNvSpPr/>
          <p:nvPr/>
        </p:nvSpPr>
        <p:spPr>
          <a:xfrm>
            <a:off x="152400" y="2775856"/>
            <a:ext cx="3243944" cy="39025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Злоумышленник, путем взлома страницы, осуществляют рассылку сообщений всему списку контактов, с различными текстами, которые зачастую начинаются с обычного приветствия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946545B-BE70-4583-B570-9D3157FCDCE0}"/>
              </a:ext>
            </a:extLst>
          </p:cNvPr>
          <p:cNvSpPr/>
          <p:nvPr/>
        </p:nvSpPr>
        <p:spPr>
          <a:xfrm>
            <a:off x="4388304" y="2775857"/>
            <a:ext cx="3415392" cy="39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ответа на сообщение, злоумышленник просит оказать материальную помощь, под различными предлогами (необходимость оплаты услуг, оказание помощи больному родственнику)</a:t>
            </a:r>
            <a:endParaRPr lang="ru-RU" sz="20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CF6B84D-8AD6-47D4-9CCE-2F0430AE5A4E}"/>
              </a:ext>
            </a:extLst>
          </p:cNvPr>
          <p:cNvSpPr/>
          <p:nvPr/>
        </p:nvSpPr>
        <p:spPr>
          <a:xfrm>
            <a:off x="8795656" y="2775856"/>
            <a:ext cx="2939142" cy="3069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отправляет данные банковской карты, на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которую нужно перечислить денежные средства</a:t>
            </a:r>
            <a:endParaRPr lang="ru-RU" sz="2000" i="1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3F8CE673-8807-4D76-80E3-62DAFA5908F2}"/>
              </a:ext>
            </a:extLst>
          </p:cNvPr>
          <p:cNvSpPr/>
          <p:nvPr/>
        </p:nvSpPr>
        <p:spPr>
          <a:xfrm>
            <a:off x="5853683" y="1132712"/>
            <a:ext cx="484632" cy="34502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73D4AA07-C0FC-4DCA-B575-88450AC8329F}"/>
              </a:ext>
            </a:extLst>
          </p:cNvPr>
          <p:cNvSpPr/>
          <p:nvPr/>
        </p:nvSpPr>
        <p:spPr>
          <a:xfrm rot="16200000">
            <a:off x="3650008" y="4063857"/>
            <a:ext cx="4846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D89D3844-0392-4AAD-A110-66612F6CE05B}"/>
              </a:ext>
            </a:extLst>
          </p:cNvPr>
          <p:cNvSpPr/>
          <p:nvPr/>
        </p:nvSpPr>
        <p:spPr>
          <a:xfrm rot="16200000">
            <a:off x="8064136" y="4063857"/>
            <a:ext cx="4846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C214B9F7-E087-4130-A39B-0E4CAEDC3139}"/>
              </a:ext>
            </a:extLst>
          </p:cNvPr>
          <p:cNvSpPr/>
          <p:nvPr/>
        </p:nvSpPr>
        <p:spPr>
          <a:xfrm>
            <a:off x="1532056" y="2424791"/>
            <a:ext cx="484632" cy="34502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746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85D076B-F621-4436-B98E-1F94695B6E76}"/>
              </a:ext>
            </a:extLst>
          </p:cNvPr>
          <p:cNvSpPr/>
          <p:nvPr/>
        </p:nvSpPr>
        <p:spPr>
          <a:xfrm>
            <a:off x="176892" y="114299"/>
            <a:ext cx="11838215" cy="1289957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в социальных сетях «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«Одноклассники», «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&lt;&lt;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т.д.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B31701-6B2D-486F-B9E2-3C3BBC4D9D5F}"/>
              </a:ext>
            </a:extLst>
          </p:cNvPr>
          <p:cNvSpPr/>
          <p:nvPr/>
        </p:nvSpPr>
        <p:spPr>
          <a:xfrm>
            <a:off x="176891" y="1828796"/>
            <a:ext cx="11838215" cy="7511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способ мошенничества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E946F0C-A0C3-42A5-BED4-AF84F298E739}"/>
              </a:ext>
            </a:extLst>
          </p:cNvPr>
          <p:cNvSpPr/>
          <p:nvPr/>
        </p:nvSpPr>
        <p:spPr>
          <a:xfrm>
            <a:off x="370111" y="3135084"/>
            <a:ext cx="2383972" cy="24003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Продажа товаров в группах и страницах социальных сетей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DAF3BE9-5E47-46FA-B56D-B6EA956A7F92}"/>
              </a:ext>
            </a:extLst>
          </p:cNvPr>
          <p:cNvSpPr/>
          <p:nvPr/>
        </p:nvSpPr>
        <p:spPr>
          <a:xfrm>
            <a:off x="3643992" y="3135085"/>
            <a:ext cx="4904014" cy="32330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Данный способ мошенничества схож с продажей товаров на сайтах бесплатных объявлений, при которых мошенник размещает объявление о продаже товара, которым в действительности не владеет и в ходе переписки с потерпевшим, просит перевести денежные средства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банковскуо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карту (всю сумму, либо часть суммы)</a:t>
            </a:r>
            <a:endParaRPr lang="ru-RU" sz="20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20B5D92-170F-455B-A7D8-D88DBE09DBE0}"/>
              </a:ext>
            </a:extLst>
          </p:cNvPr>
          <p:cNvSpPr/>
          <p:nvPr/>
        </p:nvSpPr>
        <p:spPr>
          <a:xfrm>
            <a:off x="9437915" y="3135084"/>
            <a:ext cx="2285999" cy="32330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чего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обязуется отправить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 почтой либо через транспортную компанию</a:t>
            </a:r>
            <a:endParaRPr lang="ru-RU" dirty="0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73332C11-D3AB-45FB-8E68-479B89FF07D0}"/>
              </a:ext>
            </a:extLst>
          </p:cNvPr>
          <p:cNvSpPr/>
          <p:nvPr/>
        </p:nvSpPr>
        <p:spPr>
          <a:xfrm>
            <a:off x="5853682" y="1404256"/>
            <a:ext cx="484632" cy="42454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A3DE1477-6523-4FC9-AEEA-1A0F12DDC3DE}"/>
              </a:ext>
            </a:extLst>
          </p:cNvPr>
          <p:cNvSpPr/>
          <p:nvPr/>
        </p:nvSpPr>
        <p:spPr>
          <a:xfrm>
            <a:off x="1319781" y="2579911"/>
            <a:ext cx="484632" cy="55517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762B38F0-F2B0-401A-8261-A2AD015FD397}"/>
              </a:ext>
            </a:extLst>
          </p:cNvPr>
          <p:cNvSpPr/>
          <p:nvPr/>
        </p:nvSpPr>
        <p:spPr>
          <a:xfrm>
            <a:off x="2754083" y="4092918"/>
            <a:ext cx="88990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6477FCEA-D170-4AD7-B4B4-7CFFBD7DC050}"/>
              </a:ext>
            </a:extLst>
          </p:cNvPr>
          <p:cNvSpPr/>
          <p:nvPr/>
        </p:nvSpPr>
        <p:spPr>
          <a:xfrm>
            <a:off x="8548006" y="4509297"/>
            <a:ext cx="889909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3376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983D59EA-D092-4E44-9E8C-546F5CBD9515}"/>
              </a:ext>
            </a:extLst>
          </p:cNvPr>
          <p:cNvSpPr/>
          <p:nvPr/>
        </p:nvSpPr>
        <p:spPr>
          <a:xfrm>
            <a:off x="258535" y="212271"/>
            <a:ext cx="11674929" cy="124097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в социальных сетях «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«Одноклассники», «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&lt;&lt;</a:t>
            </a:r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т.д.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9688AC-A3F1-42D4-9E65-55FDA8E9FAC1}"/>
              </a:ext>
            </a:extLst>
          </p:cNvPr>
          <p:cNvSpPr/>
          <p:nvPr/>
        </p:nvSpPr>
        <p:spPr>
          <a:xfrm>
            <a:off x="258534" y="1763486"/>
            <a:ext cx="11674929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Тритий способ мошенничества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F323ED6-5015-46A2-9947-D3E46B52ABAB}"/>
              </a:ext>
            </a:extLst>
          </p:cNvPr>
          <p:cNvSpPr/>
          <p:nvPr/>
        </p:nvSpPr>
        <p:spPr>
          <a:xfrm>
            <a:off x="258534" y="2988129"/>
            <a:ext cx="3396343" cy="19267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Мошенничества при знакомствах в социальных сетях сети Интернет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50A677E-D0FA-42A8-80CC-A835D3FDF1E1}"/>
              </a:ext>
            </a:extLst>
          </p:cNvPr>
          <p:cNvSpPr/>
          <p:nvPr/>
        </p:nvSpPr>
        <p:spPr>
          <a:xfrm>
            <a:off x="4440010" y="2971799"/>
            <a:ext cx="3396343" cy="33800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250" marR="124460" indent="350520" algn="ctr">
              <a:lnSpc>
                <a:spcPct val="103000"/>
              </a:lnSpc>
              <a:spcAft>
                <a:spcPts val="65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данном случае злоумышленники в большинстве случаев представляются</a:t>
            </a:r>
          </a:p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иностранцами и входе продолжительной переписки, входят в доверие потерпевших </a:t>
            </a:r>
            <a:endParaRPr lang="ru-RU" sz="20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DC8BFFE-DDE7-4AE9-AB0A-EEFD5AC2406B}"/>
              </a:ext>
            </a:extLst>
          </p:cNvPr>
          <p:cNvSpPr/>
          <p:nvPr/>
        </p:nvSpPr>
        <p:spPr>
          <a:xfrm>
            <a:off x="8621486" y="4180115"/>
            <a:ext cx="3311977" cy="21716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последующем под различными предлогами убеждают их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перечислить денежные средства</a:t>
            </a:r>
            <a:endParaRPr lang="ru-RU" sz="2000" i="1" dirty="0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7E785B16-8243-4126-9694-78B373C4C895}"/>
              </a:ext>
            </a:extLst>
          </p:cNvPr>
          <p:cNvSpPr/>
          <p:nvPr/>
        </p:nvSpPr>
        <p:spPr>
          <a:xfrm>
            <a:off x="5895865" y="1469573"/>
            <a:ext cx="484632" cy="29391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FFE449BD-9AAF-4A27-884D-72E571754596}"/>
              </a:ext>
            </a:extLst>
          </p:cNvPr>
          <p:cNvSpPr/>
          <p:nvPr/>
        </p:nvSpPr>
        <p:spPr>
          <a:xfrm>
            <a:off x="1714389" y="2677886"/>
            <a:ext cx="484632" cy="31024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EE1B1EF2-1A88-4BD4-95C7-E8BADB33225F}"/>
              </a:ext>
            </a:extLst>
          </p:cNvPr>
          <p:cNvSpPr/>
          <p:nvPr/>
        </p:nvSpPr>
        <p:spPr>
          <a:xfrm>
            <a:off x="3654877" y="3709198"/>
            <a:ext cx="785133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97EC07D9-E5D5-49B6-998D-D2B86C756A13}"/>
              </a:ext>
            </a:extLst>
          </p:cNvPr>
          <p:cNvSpPr/>
          <p:nvPr/>
        </p:nvSpPr>
        <p:spPr>
          <a:xfrm>
            <a:off x="7836353" y="5023648"/>
            <a:ext cx="785133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086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BB7C4B7E-4454-4564-B93B-7CD8A73E2FFA}"/>
              </a:ext>
            </a:extLst>
          </p:cNvPr>
          <p:cNvSpPr/>
          <p:nvPr/>
        </p:nvSpPr>
        <p:spPr>
          <a:xfrm>
            <a:off x="3820886" y="1061356"/>
            <a:ext cx="4996543" cy="4686301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мошенничеству в социальных сетях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«Одноклассники», «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&lt;&lt;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т.д.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D91AE55-461C-427E-9371-E8020D962059}"/>
              </a:ext>
            </a:extLst>
          </p:cNvPr>
          <p:cNvSpPr/>
          <p:nvPr/>
        </p:nvSpPr>
        <p:spPr>
          <a:xfrm>
            <a:off x="261257" y="179614"/>
            <a:ext cx="2841171" cy="44577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первом способе мошенничества, обязательно необходимо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связаться с лицом, которому принадлежит страница социальной сети, и уточнить, в действительности ли он отправил сообщение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E9F127C-BD0A-431A-A503-31FF2ED142C5}"/>
              </a:ext>
            </a:extLst>
          </p:cNvPr>
          <p:cNvSpPr/>
          <p:nvPr/>
        </p:nvSpPr>
        <p:spPr>
          <a:xfrm>
            <a:off x="9219610" y="179614"/>
            <a:ext cx="2754086" cy="344532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 втором способе мошенничества, необходимо при заказе товаров данным способом,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проверяйть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добросовестность продавца, путем прочтения комментариев и отзывов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B175C51-1406-4A0D-BEDF-6D4E84DD5445}"/>
              </a:ext>
            </a:extLst>
          </p:cNvPr>
          <p:cNvSpPr/>
          <p:nvPr/>
        </p:nvSpPr>
        <p:spPr>
          <a:xfrm>
            <a:off x="9258300" y="4294414"/>
            <a:ext cx="2754086" cy="23839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третьем способе мошенничества, необходимо проявлять необходимую бдительность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80879E3C-8C5A-4E16-8042-8E93A3571DE9}"/>
              </a:ext>
            </a:extLst>
          </p:cNvPr>
          <p:cNvSpPr/>
          <p:nvPr/>
        </p:nvSpPr>
        <p:spPr>
          <a:xfrm>
            <a:off x="8817430" y="3140311"/>
            <a:ext cx="440870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DAD09DEC-AF05-4901-85EA-27B77A6E638B}"/>
              </a:ext>
            </a:extLst>
          </p:cNvPr>
          <p:cNvSpPr/>
          <p:nvPr/>
        </p:nvSpPr>
        <p:spPr>
          <a:xfrm rot="2260640">
            <a:off x="8206643" y="4921132"/>
            <a:ext cx="116860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лево 7">
            <a:extLst>
              <a:ext uri="{FF2B5EF4-FFF2-40B4-BE49-F238E27FC236}">
                <a16:creationId xmlns:a16="http://schemas.microsoft.com/office/drawing/2014/main" id="{0AAC7A84-CA05-4F14-B42D-111CBC2EB528}"/>
              </a:ext>
            </a:extLst>
          </p:cNvPr>
          <p:cNvSpPr/>
          <p:nvPr/>
        </p:nvSpPr>
        <p:spPr>
          <a:xfrm>
            <a:off x="3102427" y="3186684"/>
            <a:ext cx="690295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72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E1DBA9CB-A360-472E-A91C-5FEA7D157873}"/>
              </a:ext>
            </a:extLst>
          </p:cNvPr>
          <p:cNvSpPr/>
          <p:nvPr/>
        </p:nvSpPr>
        <p:spPr>
          <a:xfrm>
            <a:off x="209550" y="179615"/>
            <a:ext cx="11772900" cy="1144533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Мошенничества, совершаемые под предлогом оказания помощи родственнику, попавшему в беду (ДТП)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C762A50-55E0-41B0-8053-E4AA27BDE4B9}"/>
              </a:ext>
            </a:extLst>
          </p:cNvPr>
          <p:cNvSpPr/>
          <p:nvPr/>
        </p:nvSpPr>
        <p:spPr>
          <a:xfrm>
            <a:off x="209549" y="3002924"/>
            <a:ext cx="4231821" cy="156907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основном такой вид мошенничеств нацелен на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пожилых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людей</a:t>
            </a:r>
            <a:endParaRPr 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A8FD83-B331-446B-937C-96CA5568B08E}"/>
              </a:ext>
            </a:extLst>
          </p:cNvPr>
          <p:cNvSpPr/>
          <p:nvPr/>
        </p:nvSpPr>
        <p:spPr>
          <a:xfrm>
            <a:off x="2759530" y="1758161"/>
            <a:ext cx="8411938" cy="9307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Совершается лицами, отбывающими наказания в местах лишения свободы</a:t>
            </a:r>
            <a:endParaRPr lang="ru-RU" sz="28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0CD4BBB-361C-4369-B521-DB9F02EB7254}"/>
              </a:ext>
            </a:extLst>
          </p:cNvPr>
          <p:cNvSpPr/>
          <p:nvPr/>
        </p:nvSpPr>
        <p:spPr>
          <a:xfrm flipH="1">
            <a:off x="8798379" y="3028948"/>
            <a:ext cx="3197678" cy="374944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совершении данного вида мошенничества мошенник осуществляет случайный набор абонентских номеров (городских, сотовых) и в ходе телефонного разговора, представляется родственником (сыном, внуком, зятем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8427949-9A93-48F0-A210-B5069E60518D}"/>
              </a:ext>
            </a:extLst>
          </p:cNvPr>
          <p:cNvSpPr/>
          <p:nvPr/>
        </p:nvSpPr>
        <p:spPr>
          <a:xfrm>
            <a:off x="5372100" y="3100895"/>
            <a:ext cx="3009900" cy="154713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Сообщает о том, что попал в ДТП </a:t>
            </a:r>
            <a:endParaRPr lang="ru-RU" sz="20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B439884-2EDC-4443-BECD-7526BFEBB37A}"/>
              </a:ext>
            </a:extLst>
          </p:cNvPr>
          <p:cNvSpPr/>
          <p:nvPr/>
        </p:nvSpPr>
        <p:spPr>
          <a:xfrm>
            <a:off x="209549" y="4984004"/>
            <a:ext cx="8411937" cy="18648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говоря взволнованным голосом) и для решения проблемы ему необходимо срочно передать денежные средства сотруднику ГИБДД (следователю, дознавателю работнику прокуратуры и т.д.) или потерпевшей стороне,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путем перечисления денежных средств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счет мобильного телефона, либо передать их лицу, которое приедет за деньгами</a:t>
            </a:r>
            <a:endParaRPr lang="ru-RU" sz="2000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5CFDE99E-5306-4A8F-A80C-DE2B8DE8E321}"/>
              </a:ext>
            </a:extLst>
          </p:cNvPr>
          <p:cNvSpPr/>
          <p:nvPr/>
        </p:nvSpPr>
        <p:spPr>
          <a:xfrm>
            <a:off x="5853684" y="1346156"/>
            <a:ext cx="484632" cy="40100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C7607E53-5854-4B9F-94AC-E703A657CDFA}"/>
              </a:ext>
            </a:extLst>
          </p:cNvPr>
          <p:cNvSpPr/>
          <p:nvPr/>
        </p:nvSpPr>
        <p:spPr>
          <a:xfrm>
            <a:off x="10154902" y="2699894"/>
            <a:ext cx="484632" cy="30303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8448D863-0358-4328-9C01-4BC785CED9EF}"/>
              </a:ext>
            </a:extLst>
          </p:cNvPr>
          <p:cNvSpPr/>
          <p:nvPr/>
        </p:nvSpPr>
        <p:spPr>
          <a:xfrm>
            <a:off x="2083143" y="1324148"/>
            <a:ext cx="484632" cy="167877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лево 10">
            <a:extLst>
              <a:ext uri="{FF2B5EF4-FFF2-40B4-BE49-F238E27FC236}">
                <a16:creationId xmlns:a16="http://schemas.microsoft.com/office/drawing/2014/main" id="{29D2CC42-FAB2-4860-931C-D8CE81F4FC03}"/>
              </a:ext>
            </a:extLst>
          </p:cNvPr>
          <p:cNvSpPr/>
          <p:nvPr/>
        </p:nvSpPr>
        <p:spPr>
          <a:xfrm>
            <a:off x="8381999" y="3632145"/>
            <a:ext cx="416379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2D41C64D-75E4-4C70-A9D3-1EC37045D348}"/>
              </a:ext>
            </a:extLst>
          </p:cNvPr>
          <p:cNvSpPr/>
          <p:nvPr/>
        </p:nvSpPr>
        <p:spPr>
          <a:xfrm>
            <a:off x="6634734" y="4648028"/>
            <a:ext cx="484632" cy="33597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верх 12">
            <a:extLst>
              <a:ext uri="{FF2B5EF4-FFF2-40B4-BE49-F238E27FC236}">
                <a16:creationId xmlns:a16="http://schemas.microsoft.com/office/drawing/2014/main" id="{2F9E22B5-1EEE-4862-960E-4B145D65BC00}"/>
              </a:ext>
            </a:extLst>
          </p:cNvPr>
          <p:cNvSpPr/>
          <p:nvPr/>
        </p:nvSpPr>
        <p:spPr>
          <a:xfrm>
            <a:off x="2083143" y="4572000"/>
            <a:ext cx="484632" cy="412004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7387DD47-373B-42C7-B69E-2077DB586377}"/>
              </a:ext>
            </a:extLst>
          </p:cNvPr>
          <p:cNvSpPr/>
          <p:nvPr/>
        </p:nvSpPr>
        <p:spPr>
          <a:xfrm>
            <a:off x="3262256" y="2699894"/>
            <a:ext cx="484632" cy="30303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50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2FD00601-67F0-42B0-B009-E45405559896}"/>
              </a:ext>
            </a:extLst>
          </p:cNvPr>
          <p:cNvSpPr/>
          <p:nvPr/>
        </p:nvSpPr>
        <p:spPr>
          <a:xfrm>
            <a:off x="356460" y="185980"/>
            <a:ext cx="11623729" cy="91440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мошеннических обманов исторический аспект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49BA5F2B-776C-49F9-A029-77DB0CAC3B04}"/>
              </a:ext>
            </a:extLst>
          </p:cNvPr>
          <p:cNvSpPr/>
          <p:nvPr/>
        </p:nvSpPr>
        <p:spPr>
          <a:xfrm>
            <a:off x="4892297" y="1423905"/>
            <a:ext cx="4169045" cy="416904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Мошенники, составляли «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элиту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уголовного мира. Основные виды деятельности  мошенников сводились к обману: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3A261E3-DAD7-4C47-A7BD-8282405AA810}"/>
              </a:ext>
            </a:extLst>
          </p:cNvPr>
          <p:cNvSpPr/>
          <p:nvPr/>
        </p:nvSpPr>
        <p:spPr>
          <a:xfrm>
            <a:off x="356457" y="1346413"/>
            <a:ext cx="4169045" cy="7942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денежно и вещевой куклы («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басманщики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7D5B51-62B6-4338-A691-8AC798659DE1}"/>
              </a:ext>
            </a:extLst>
          </p:cNvPr>
          <p:cNvSpPr/>
          <p:nvPr/>
        </p:nvSpPr>
        <p:spPr>
          <a:xfrm>
            <a:off x="356460" y="2268563"/>
            <a:ext cx="3657601" cy="9763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фальшивых драгоценностей («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фармазонщики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0A0234A-0B37-4D23-838B-1B757DC67865}"/>
              </a:ext>
            </a:extLst>
          </p:cNvPr>
          <p:cNvSpPr/>
          <p:nvPr/>
        </p:nvSpPr>
        <p:spPr>
          <a:xfrm>
            <a:off x="371957" y="5281049"/>
            <a:ext cx="4504128" cy="6238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женитьбу («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женихи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AF7D1B3-85F7-48FF-86A0-42F1F27A306D}"/>
              </a:ext>
            </a:extLst>
          </p:cNvPr>
          <p:cNvSpPr/>
          <p:nvPr/>
        </p:nvSpPr>
        <p:spPr>
          <a:xfrm>
            <a:off x="328047" y="6024966"/>
            <a:ext cx="5096360" cy="6916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сбор пожертвований («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сборщики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56D9250-B81A-4BC4-A985-D84B1E0BACA1}"/>
              </a:ext>
            </a:extLst>
          </p:cNvPr>
          <p:cNvSpPr/>
          <p:nvPr/>
        </p:nvSpPr>
        <p:spPr>
          <a:xfrm>
            <a:off x="356459" y="4415075"/>
            <a:ext cx="4028535" cy="7458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игровой обман («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золоторотцы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DDBE2BE-4A8C-41B4-9AFB-7657692026FD}"/>
              </a:ext>
            </a:extLst>
          </p:cNvPr>
          <p:cNvSpPr/>
          <p:nvPr/>
        </p:nvSpPr>
        <p:spPr>
          <a:xfrm>
            <a:off x="356460" y="3341819"/>
            <a:ext cx="3657601" cy="9763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видом юридических чиновников («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стряпчие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585DDD7-768B-4A7F-A924-5934F2F126B1}"/>
              </a:ext>
            </a:extLst>
          </p:cNvPr>
          <p:cNvSpPr/>
          <p:nvPr/>
        </p:nvSpPr>
        <p:spPr>
          <a:xfrm>
            <a:off x="5654299" y="6024966"/>
            <a:ext cx="2652793" cy="67030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Фальшивомонетчики и др.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B62B106-A1B6-4E5C-82A0-A2C0A2132C94}"/>
              </a:ext>
            </a:extLst>
          </p:cNvPr>
          <p:cNvSpPr/>
          <p:nvPr/>
        </p:nvSpPr>
        <p:spPr>
          <a:xfrm>
            <a:off x="9779431" y="1500429"/>
            <a:ext cx="2200758" cy="44044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октября 1917г. огромных размеров достигло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«нэпманское» торговое мошенничество.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Отмечается до 90  разновидностей криминальных специальностей</a:t>
            </a: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BE0EC890-FB4C-4ECB-BE3F-CEF13722A426}"/>
              </a:ext>
            </a:extLst>
          </p:cNvPr>
          <p:cNvSpPr/>
          <p:nvPr/>
        </p:nvSpPr>
        <p:spPr>
          <a:xfrm>
            <a:off x="6734503" y="1112001"/>
            <a:ext cx="484632" cy="31190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F83E2FCD-D00C-4B1D-BFF1-D66BA8EF6B07}"/>
              </a:ext>
            </a:extLst>
          </p:cNvPr>
          <p:cNvSpPr/>
          <p:nvPr/>
        </p:nvSpPr>
        <p:spPr>
          <a:xfrm>
            <a:off x="6767595" y="5606591"/>
            <a:ext cx="484632" cy="4183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лево 13">
            <a:extLst>
              <a:ext uri="{FF2B5EF4-FFF2-40B4-BE49-F238E27FC236}">
                <a16:creationId xmlns:a16="http://schemas.microsoft.com/office/drawing/2014/main" id="{A3E1C615-BA35-4263-84EA-3B334E2AD8A9}"/>
              </a:ext>
            </a:extLst>
          </p:cNvPr>
          <p:cNvSpPr/>
          <p:nvPr/>
        </p:nvSpPr>
        <p:spPr>
          <a:xfrm rot="21103628">
            <a:off x="4014923" y="3544115"/>
            <a:ext cx="887289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лево 14">
            <a:extLst>
              <a:ext uri="{FF2B5EF4-FFF2-40B4-BE49-F238E27FC236}">
                <a16:creationId xmlns:a16="http://schemas.microsoft.com/office/drawing/2014/main" id="{ABF16C2E-4005-42C0-BF38-CDB6B5F4F936}"/>
              </a:ext>
            </a:extLst>
          </p:cNvPr>
          <p:cNvSpPr/>
          <p:nvPr/>
        </p:nvSpPr>
        <p:spPr>
          <a:xfrm rot="1765263">
            <a:off x="4456006" y="2039213"/>
            <a:ext cx="744685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лево 15">
            <a:extLst>
              <a:ext uri="{FF2B5EF4-FFF2-40B4-BE49-F238E27FC236}">
                <a16:creationId xmlns:a16="http://schemas.microsoft.com/office/drawing/2014/main" id="{C8E95C0D-6EE4-4539-B4D2-A044D521968C}"/>
              </a:ext>
            </a:extLst>
          </p:cNvPr>
          <p:cNvSpPr/>
          <p:nvPr/>
        </p:nvSpPr>
        <p:spPr>
          <a:xfrm rot="912101">
            <a:off x="4014061" y="2578067"/>
            <a:ext cx="978408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лево 16">
            <a:extLst>
              <a:ext uri="{FF2B5EF4-FFF2-40B4-BE49-F238E27FC236}">
                <a16:creationId xmlns:a16="http://schemas.microsoft.com/office/drawing/2014/main" id="{B8706BF1-4473-4E01-8744-D13EB551188D}"/>
              </a:ext>
            </a:extLst>
          </p:cNvPr>
          <p:cNvSpPr/>
          <p:nvPr/>
        </p:nvSpPr>
        <p:spPr>
          <a:xfrm rot="19175032">
            <a:off x="4772345" y="4869792"/>
            <a:ext cx="705467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лево 17">
            <a:extLst>
              <a:ext uri="{FF2B5EF4-FFF2-40B4-BE49-F238E27FC236}">
                <a16:creationId xmlns:a16="http://schemas.microsoft.com/office/drawing/2014/main" id="{533EA199-22A3-482D-8ED7-823396DE04D8}"/>
              </a:ext>
            </a:extLst>
          </p:cNvPr>
          <p:cNvSpPr/>
          <p:nvPr/>
        </p:nvSpPr>
        <p:spPr>
          <a:xfrm rot="20433871">
            <a:off x="4389034" y="4137368"/>
            <a:ext cx="683996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лево 18">
            <a:extLst>
              <a:ext uri="{FF2B5EF4-FFF2-40B4-BE49-F238E27FC236}">
                <a16:creationId xmlns:a16="http://schemas.microsoft.com/office/drawing/2014/main" id="{8846FDD1-4901-4DB3-8D71-67481D3FE22F}"/>
              </a:ext>
            </a:extLst>
          </p:cNvPr>
          <p:cNvSpPr/>
          <p:nvPr/>
        </p:nvSpPr>
        <p:spPr>
          <a:xfrm rot="18222675">
            <a:off x="5132823" y="5419296"/>
            <a:ext cx="941080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лево 19">
            <a:extLst>
              <a:ext uri="{FF2B5EF4-FFF2-40B4-BE49-F238E27FC236}">
                <a16:creationId xmlns:a16="http://schemas.microsoft.com/office/drawing/2014/main" id="{CD6488E0-0661-4E10-BEBB-364C0E084610}"/>
              </a:ext>
            </a:extLst>
          </p:cNvPr>
          <p:cNvSpPr/>
          <p:nvPr/>
        </p:nvSpPr>
        <p:spPr>
          <a:xfrm rot="10800000">
            <a:off x="9077554" y="3266112"/>
            <a:ext cx="701877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08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E596ED9F-0DE8-4769-B8FA-EF3BDCAB571B}"/>
              </a:ext>
            </a:extLst>
          </p:cNvPr>
          <p:cNvSpPr/>
          <p:nvPr/>
        </p:nvSpPr>
        <p:spPr>
          <a:xfrm>
            <a:off x="3657600" y="1134836"/>
            <a:ext cx="4833257" cy="458832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мошенничеству, совершаемого под предлогом оказания помощи родственнику, попавшему в беду (ДТП)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8B5CF63-FCC2-47AB-A270-742056C66A9C}"/>
              </a:ext>
            </a:extLst>
          </p:cNvPr>
          <p:cNvSpPr/>
          <p:nvPr/>
        </p:nvSpPr>
        <p:spPr>
          <a:xfrm>
            <a:off x="228603" y="2579913"/>
            <a:ext cx="3045278" cy="41556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поступлении такого рода звонков, обязательно свяжитесь с родственником, которым представляется мошенник, с целью уточнения его настоящего местонахождения</a:t>
            </a:r>
            <a:endParaRPr lang="ru-RU" sz="20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D3C01DA-50F8-4B51-96FB-61F092E0BEAE}"/>
              </a:ext>
            </a:extLst>
          </p:cNvPr>
          <p:cNvSpPr/>
          <p:nvPr/>
        </p:nvSpPr>
        <p:spPr>
          <a:xfrm>
            <a:off x="9079874" y="1800225"/>
            <a:ext cx="3045277" cy="336368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случае, если у Вашего родственника не доступен абонентский номер, свяжитесь с совместно проживающими с ним родными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3DC9A79-C34C-4C30-B31A-F9851A29A2BD}"/>
              </a:ext>
            </a:extLst>
          </p:cNvPr>
          <p:cNvSpPr/>
          <p:nvPr/>
        </p:nvSpPr>
        <p:spPr>
          <a:xfrm>
            <a:off x="228603" y="469447"/>
            <a:ext cx="3045278" cy="133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Сообщите в полицию</a:t>
            </a:r>
            <a:endParaRPr lang="ru-RU" sz="2000" dirty="0"/>
          </a:p>
        </p:txBody>
      </p:sp>
      <p:sp>
        <p:nvSpPr>
          <p:cNvPr id="6" name="Стрелка: влево 5">
            <a:extLst>
              <a:ext uri="{FF2B5EF4-FFF2-40B4-BE49-F238E27FC236}">
                <a16:creationId xmlns:a16="http://schemas.microsoft.com/office/drawing/2014/main" id="{0B58E3B3-1A47-488A-A358-22E13C4584BA}"/>
              </a:ext>
            </a:extLst>
          </p:cNvPr>
          <p:cNvSpPr/>
          <p:nvPr/>
        </p:nvSpPr>
        <p:spPr>
          <a:xfrm>
            <a:off x="3273880" y="3265708"/>
            <a:ext cx="383719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99159621-1DF8-4882-87B1-91C879A43445}"/>
              </a:ext>
            </a:extLst>
          </p:cNvPr>
          <p:cNvSpPr/>
          <p:nvPr/>
        </p:nvSpPr>
        <p:spPr>
          <a:xfrm rot="1982274">
            <a:off x="3182619" y="1688172"/>
            <a:ext cx="950692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7119B7B3-6E85-443F-AD86-0ECA9DD70B07}"/>
              </a:ext>
            </a:extLst>
          </p:cNvPr>
          <p:cNvSpPr/>
          <p:nvPr/>
        </p:nvSpPr>
        <p:spPr>
          <a:xfrm>
            <a:off x="8490857" y="3265708"/>
            <a:ext cx="589017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9989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AD6E0EAD-9F1E-4FBB-B4E2-60F008B42608}"/>
              </a:ext>
            </a:extLst>
          </p:cNvPr>
          <p:cNvSpPr/>
          <p:nvPr/>
        </p:nvSpPr>
        <p:spPr>
          <a:xfrm>
            <a:off x="176893" y="228598"/>
            <a:ext cx="11838214" cy="1502231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Мошенничества. совершаемые под предлогом компенсации за ранее приобретенные некачественные медицинские препараты (БАДы — биологические активные добавки)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2DF930B-9AFE-41A9-828E-20D0D746E94D}"/>
              </a:ext>
            </a:extLst>
          </p:cNvPr>
          <p:cNvSpPr/>
          <p:nvPr/>
        </p:nvSpPr>
        <p:spPr>
          <a:xfrm>
            <a:off x="176892" y="2310492"/>
            <a:ext cx="3526973" cy="28411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данном случае мошенники используют базы данных лиц, которые в действительности ранее приобретали такие препараты</a:t>
            </a:r>
            <a:endParaRPr lang="ru-RU" sz="20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03653A0-7984-46A0-9D2A-02E25F0C94B1}"/>
              </a:ext>
            </a:extLst>
          </p:cNvPr>
          <p:cNvSpPr/>
          <p:nvPr/>
        </p:nvSpPr>
        <p:spPr>
          <a:xfrm>
            <a:off x="8109856" y="2310493"/>
            <a:ext cx="3905252" cy="41882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Далее, мошенники представляются работниками центрального банка и под различными предлогами (оплата гос.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поииины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налога, курьерских услуг, процента за перечисление) завладевают денежными средствами потерпевших, исчисляемые сотнями тысяч рублей, которые якобы в дальнейшем вернуться вместе с компенсацией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109DEE4-69BB-4491-BA2A-9473FF609EF3}"/>
              </a:ext>
            </a:extLst>
          </p:cNvPr>
          <p:cNvSpPr/>
          <p:nvPr/>
        </p:nvSpPr>
        <p:spPr>
          <a:xfrm>
            <a:off x="4082145" y="2310492"/>
            <a:ext cx="3526973" cy="41882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ходе телефонных разговор, неизвестные представляются сотрудниками правоохранительных органов (прокуратуры, следственного комитета), сообщают им, что они расследуют уголовное дело в отношении распространителей таких препаратов и им положена денежная компенсация</a:t>
            </a:r>
            <a:endParaRPr lang="ru-RU" sz="2000" dirty="0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1B10570B-D7B4-41FE-9603-115D83C20D0A}"/>
              </a:ext>
            </a:extLst>
          </p:cNvPr>
          <p:cNvSpPr/>
          <p:nvPr/>
        </p:nvSpPr>
        <p:spPr>
          <a:xfrm>
            <a:off x="1698062" y="1730829"/>
            <a:ext cx="484632" cy="57966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6D59C264-54D2-4E40-8FA2-6DB78EF7431B}"/>
              </a:ext>
            </a:extLst>
          </p:cNvPr>
          <p:cNvSpPr/>
          <p:nvPr/>
        </p:nvSpPr>
        <p:spPr>
          <a:xfrm>
            <a:off x="3703865" y="3488762"/>
            <a:ext cx="378280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753D18C6-E8A7-4EB3-8FCD-F67A4FB7A9D2}"/>
              </a:ext>
            </a:extLst>
          </p:cNvPr>
          <p:cNvSpPr/>
          <p:nvPr/>
        </p:nvSpPr>
        <p:spPr>
          <a:xfrm>
            <a:off x="7620652" y="4162315"/>
            <a:ext cx="489204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1872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0AAA39BD-253B-4264-8E60-55C2D786713F}"/>
              </a:ext>
            </a:extLst>
          </p:cNvPr>
          <p:cNvSpPr/>
          <p:nvPr/>
        </p:nvSpPr>
        <p:spPr>
          <a:xfrm>
            <a:off x="2996293" y="653142"/>
            <a:ext cx="6482443" cy="545374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мошенничества совершаемого под предлогом компенсации за ранее приобретенные некачественные медицинские препараты (БАДы — биологические активные добавки)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7E0D25A-A71C-453D-B2E3-5420E8853248}"/>
              </a:ext>
            </a:extLst>
          </p:cNvPr>
          <p:cNvSpPr/>
          <p:nvPr/>
        </p:nvSpPr>
        <p:spPr>
          <a:xfrm>
            <a:off x="130629" y="873577"/>
            <a:ext cx="2688771" cy="50128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 при каких обстоятельствах не перечисляйте денежные средства неизвестным лицам, ни один из представителей правоохранительных органов и банковских учреждений не потребует перечислить денежные средства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83AC221-6CF9-4462-B7D0-CFFC9F9C4EDC}"/>
              </a:ext>
            </a:extLst>
          </p:cNvPr>
          <p:cNvSpPr/>
          <p:nvPr/>
        </p:nvSpPr>
        <p:spPr>
          <a:xfrm>
            <a:off x="9655629" y="873577"/>
            <a:ext cx="2405742" cy="50128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Компенсация причинённого вреда, как морального, так и материального возможна лишь по судебному решению, вступившему в законную силу, по заявлению которое было написано гражданином</a:t>
            </a:r>
            <a:endParaRPr lang="ru-RU" sz="2000" dirty="0"/>
          </a:p>
        </p:txBody>
      </p:sp>
      <p:sp>
        <p:nvSpPr>
          <p:cNvPr id="6" name="Стрелка: влево 5">
            <a:extLst>
              <a:ext uri="{FF2B5EF4-FFF2-40B4-BE49-F238E27FC236}">
                <a16:creationId xmlns:a16="http://schemas.microsoft.com/office/drawing/2014/main" id="{6AF2C10F-2325-4E46-BFA1-259F8DD5A15E}"/>
              </a:ext>
            </a:extLst>
          </p:cNvPr>
          <p:cNvSpPr/>
          <p:nvPr/>
        </p:nvSpPr>
        <p:spPr>
          <a:xfrm>
            <a:off x="2819399" y="3186684"/>
            <a:ext cx="176893" cy="484632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D1E16A83-5D27-4430-A775-19F7B1D4B975}"/>
              </a:ext>
            </a:extLst>
          </p:cNvPr>
          <p:cNvSpPr/>
          <p:nvPr/>
        </p:nvSpPr>
        <p:spPr>
          <a:xfrm>
            <a:off x="9484179" y="3137697"/>
            <a:ext cx="171450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6512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60C0858-2470-4509-A60C-9D9927693EB7}"/>
              </a:ext>
            </a:extLst>
          </p:cNvPr>
          <p:cNvSpPr/>
          <p:nvPr/>
        </p:nvSpPr>
        <p:spPr>
          <a:xfrm>
            <a:off x="144236" y="163286"/>
            <a:ext cx="11903528" cy="1420585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правила безопасности.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нужно соблюдать. чтобы не попасть на уловки мошенников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4338F0E-45E4-49F4-825F-413F0B329133}"/>
              </a:ext>
            </a:extLst>
          </p:cNvPr>
          <p:cNvSpPr/>
          <p:nvPr/>
        </p:nvSpPr>
        <p:spPr>
          <a:xfrm>
            <a:off x="141515" y="1894112"/>
            <a:ext cx="3592287" cy="4800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250" marR="201295" indent="350520" algn="ctr">
              <a:lnSpc>
                <a:spcPct val="131000"/>
              </a:lnSpc>
              <a:spcAft>
                <a:spcPts val="65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первую очередь необходимо быть более внимательным, узнавать больше о существующих мошеннических схемах, выступления в средствах</a:t>
            </a:r>
          </a:p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массовой информации, распространение полиграфической продукции и др.</a:t>
            </a:r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F07B117-A8E2-43DE-9FCB-15E99272DC44}"/>
              </a:ext>
            </a:extLst>
          </p:cNvPr>
          <p:cNvSpPr/>
          <p:nvPr/>
        </p:nvSpPr>
        <p:spPr>
          <a:xfrm>
            <a:off x="3864432" y="1894112"/>
            <a:ext cx="3592286" cy="49312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Убеждайтесь в достоверности информации, полученной в ходе телефонного разговора и интернет переписки с неизвестными, которые могут представляться родственниками, сотрудниками правоохранительных органов, представителями операторов сотовой связи и банковских учреждений, знакомыми и прочими лицами</a:t>
            </a:r>
            <a:endParaRPr lang="ru-RU" sz="20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67B4FF3-1105-4625-BEF9-F605271B8868}"/>
              </a:ext>
            </a:extLst>
          </p:cNvPr>
          <p:cNvSpPr/>
          <p:nvPr/>
        </p:nvSpPr>
        <p:spPr>
          <a:xfrm>
            <a:off x="7602312" y="1910441"/>
            <a:ext cx="2149929" cy="27268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Перезванивайте родственникам и знакомым, от чьего имени действуют незнакомцы</a:t>
            </a:r>
            <a:endParaRPr lang="ru-RU" sz="20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C1F71AF-1848-4CB1-AB5C-8FFF8CE0F620}"/>
              </a:ext>
            </a:extLst>
          </p:cNvPr>
          <p:cNvSpPr/>
          <p:nvPr/>
        </p:nvSpPr>
        <p:spPr>
          <a:xfrm>
            <a:off x="9897835" y="1910441"/>
            <a:ext cx="2149929" cy="421277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малейших подозрений немедленно сообщайте об этом в правоохранительные органы по телефону «02», или «112»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BE61133-6D57-4108-9524-5BBC0AEAAC5B}"/>
              </a:ext>
            </a:extLst>
          </p:cNvPr>
          <p:cNvSpPr/>
          <p:nvPr/>
        </p:nvSpPr>
        <p:spPr>
          <a:xfrm>
            <a:off x="1695342" y="1583871"/>
            <a:ext cx="484632" cy="31024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965962D0-D706-4B39-8DC8-82277941AC2B}"/>
              </a:ext>
            </a:extLst>
          </p:cNvPr>
          <p:cNvSpPr/>
          <p:nvPr/>
        </p:nvSpPr>
        <p:spPr>
          <a:xfrm>
            <a:off x="5418259" y="1581150"/>
            <a:ext cx="484632" cy="31024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2583DFB1-7D22-4E98-9A94-0C9ADC8E956F}"/>
              </a:ext>
            </a:extLst>
          </p:cNvPr>
          <p:cNvSpPr/>
          <p:nvPr/>
        </p:nvSpPr>
        <p:spPr>
          <a:xfrm>
            <a:off x="8434960" y="1581150"/>
            <a:ext cx="484632" cy="31024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A7A9C565-4F92-4B97-9CB0-AB0B878881F3}"/>
              </a:ext>
            </a:extLst>
          </p:cNvPr>
          <p:cNvSpPr/>
          <p:nvPr/>
        </p:nvSpPr>
        <p:spPr>
          <a:xfrm>
            <a:off x="10730483" y="1581151"/>
            <a:ext cx="484632" cy="31024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44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88DA81B4-0E39-410D-B51E-A9699326C3C7}"/>
              </a:ext>
            </a:extLst>
          </p:cNvPr>
          <p:cNvSpPr/>
          <p:nvPr/>
        </p:nvSpPr>
        <p:spPr>
          <a:xfrm>
            <a:off x="379828" y="169499"/>
            <a:ext cx="11763805" cy="612648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1014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виды мошенничеств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альтернативный процесс 3">
            <a:extLst>
              <a:ext uri="{FF2B5EF4-FFF2-40B4-BE49-F238E27FC236}">
                <a16:creationId xmlns:a16="http://schemas.microsoft.com/office/drawing/2014/main" id="{A5C7B795-BE13-471E-9A5B-339F7432AB76}"/>
              </a:ext>
            </a:extLst>
          </p:cNvPr>
          <p:cNvSpPr/>
          <p:nvPr/>
        </p:nvSpPr>
        <p:spPr>
          <a:xfrm>
            <a:off x="379828" y="923682"/>
            <a:ext cx="1266092" cy="649019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«Кукла»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95A0182-9BC3-4153-A78C-A20B5366C3B5}"/>
              </a:ext>
            </a:extLst>
          </p:cNvPr>
          <p:cNvSpPr/>
          <p:nvPr/>
        </p:nvSpPr>
        <p:spPr>
          <a:xfrm>
            <a:off x="8863298" y="984946"/>
            <a:ext cx="1139485" cy="6126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Кардинг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90AFEFF-47BB-4A6C-B73D-4D2AF686F30A}"/>
              </a:ext>
            </a:extLst>
          </p:cNvPr>
          <p:cNvSpPr/>
          <p:nvPr/>
        </p:nvSpPr>
        <p:spPr>
          <a:xfrm>
            <a:off x="4727332" y="915494"/>
            <a:ext cx="1368667" cy="61264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Обвес, обсчет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BA90A97-8C0F-4828-A251-DD97EF109908}"/>
              </a:ext>
            </a:extLst>
          </p:cNvPr>
          <p:cNvSpPr/>
          <p:nvPr/>
        </p:nvSpPr>
        <p:spPr>
          <a:xfrm>
            <a:off x="4727332" y="5532293"/>
            <a:ext cx="4062240" cy="11925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изделий медицинского назначения, излечивающих неизлечимые болезни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43D50AF-1EA3-4A3A-8125-339FD8EB3DB8}"/>
              </a:ext>
            </a:extLst>
          </p:cNvPr>
          <p:cNvSpPr/>
          <p:nvPr/>
        </p:nvSpPr>
        <p:spPr>
          <a:xfrm>
            <a:off x="414994" y="5410960"/>
            <a:ext cx="4213277" cy="13046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Автоподстава — специально подстроенная автоавария с имитацией вины другого водителя, с целью получения компенсации.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14276AD7-37DA-458D-9E05-DDA0E03A28E6}"/>
              </a:ext>
            </a:extLst>
          </p:cNvPr>
          <p:cNvSpPr/>
          <p:nvPr/>
        </p:nvSpPr>
        <p:spPr>
          <a:xfrm>
            <a:off x="418825" y="2460111"/>
            <a:ext cx="2533345" cy="7489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надомной работой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2B70B13-2806-452C-AE55-F68A3324950E}"/>
              </a:ext>
            </a:extLst>
          </p:cNvPr>
          <p:cNvSpPr/>
          <p:nvPr/>
        </p:nvSpPr>
        <p:spPr>
          <a:xfrm>
            <a:off x="414994" y="3351991"/>
            <a:ext cx="2944844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помощью службы знакомств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10B8CBE-54E1-41A2-B551-8F0010C74267}"/>
              </a:ext>
            </a:extLst>
          </p:cNvPr>
          <p:cNvSpPr/>
          <p:nvPr/>
        </p:nvSpPr>
        <p:spPr>
          <a:xfrm>
            <a:off x="8881913" y="5464595"/>
            <a:ext cx="3261720" cy="12509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помощью материнского капитала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AD7E9FA-12E9-4221-A2A9-D7FD26469AED}"/>
              </a:ext>
            </a:extLst>
          </p:cNvPr>
          <p:cNvSpPr/>
          <p:nvPr/>
        </p:nvSpPr>
        <p:spPr>
          <a:xfrm>
            <a:off x="414994" y="1674014"/>
            <a:ext cx="2135944" cy="6611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автомобилями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FBA86B2-92B1-4BE1-8445-E54A08E09FF0}"/>
              </a:ext>
            </a:extLst>
          </p:cNvPr>
          <p:cNvSpPr/>
          <p:nvPr/>
        </p:nvSpPr>
        <p:spPr>
          <a:xfrm>
            <a:off x="8881864" y="1667145"/>
            <a:ext cx="1550688" cy="6464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Наперстки (игра)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4C5FCB6-00CC-4D01-9D03-D1F6E81214AE}"/>
              </a:ext>
            </a:extLst>
          </p:cNvPr>
          <p:cNvSpPr/>
          <p:nvPr/>
        </p:nvSpPr>
        <p:spPr>
          <a:xfrm>
            <a:off x="4798548" y="3823265"/>
            <a:ext cx="3156439" cy="7455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«Бесплатная юридическая консультация»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F39093F-24E1-4C8F-94E6-A7454B99CCDE}"/>
              </a:ext>
            </a:extLst>
          </p:cNvPr>
          <p:cNvSpPr/>
          <p:nvPr/>
        </p:nvSpPr>
        <p:spPr>
          <a:xfrm>
            <a:off x="4763084" y="1611648"/>
            <a:ext cx="1899138" cy="4723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Обмер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2C00E2E-52F4-4F46-AFC9-3AEEEAEE19AE}"/>
              </a:ext>
            </a:extLst>
          </p:cNvPr>
          <p:cNvSpPr/>
          <p:nvPr/>
        </p:nvSpPr>
        <p:spPr>
          <a:xfrm>
            <a:off x="4763083" y="4733723"/>
            <a:ext cx="3508719" cy="6336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«Высотка на шести сотках»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73DFC03-4AD8-4A80-8537-BC24625F57D5}"/>
              </a:ext>
            </a:extLst>
          </p:cNvPr>
          <p:cNvSpPr/>
          <p:nvPr/>
        </p:nvSpPr>
        <p:spPr>
          <a:xfrm>
            <a:off x="4798548" y="3045666"/>
            <a:ext cx="2679310" cy="6126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Фальшивые авизо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A2DE8C65-3CBC-47AB-A3B6-1BD138EDC9FA}"/>
              </a:ext>
            </a:extLst>
          </p:cNvPr>
          <p:cNvSpPr/>
          <p:nvPr/>
        </p:nvSpPr>
        <p:spPr>
          <a:xfrm>
            <a:off x="8876067" y="2473251"/>
            <a:ext cx="2005821" cy="7030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пирамида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CD9A625C-06B1-4C42-B007-3EAA56066EA4}"/>
              </a:ext>
            </a:extLst>
          </p:cNvPr>
          <p:cNvSpPr/>
          <p:nvPr/>
        </p:nvSpPr>
        <p:spPr>
          <a:xfrm>
            <a:off x="8863298" y="3307524"/>
            <a:ext cx="2352824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Страховое мошенничество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63D479-5AA0-4166-92D5-BD999AAECD05}"/>
              </a:ext>
            </a:extLst>
          </p:cNvPr>
          <p:cNvSpPr/>
          <p:nvPr/>
        </p:nvSpPr>
        <p:spPr>
          <a:xfrm>
            <a:off x="4763084" y="2209256"/>
            <a:ext cx="2352824" cy="7489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в искусстве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9EB4EF20-2A78-481E-8C57-C2B3A8A2EBCC}"/>
              </a:ext>
            </a:extLst>
          </p:cNvPr>
          <p:cNvSpPr/>
          <p:nvPr/>
        </p:nvSpPr>
        <p:spPr>
          <a:xfrm>
            <a:off x="8859210" y="4399133"/>
            <a:ext cx="2861034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014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посредством телефонной связи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AF07844-9289-4824-A79B-B4B274B9AD41}"/>
              </a:ext>
            </a:extLst>
          </p:cNvPr>
          <p:cNvSpPr/>
          <p:nvPr/>
        </p:nvSpPr>
        <p:spPr>
          <a:xfrm>
            <a:off x="414994" y="4389419"/>
            <a:ext cx="3376248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014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в Интернете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E58A1AAD-2F8E-4AB4-9C64-FCDC29B08BC9}"/>
              </a:ext>
            </a:extLst>
          </p:cNvPr>
          <p:cNvSpPr/>
          <p:nvPr/>
        </p:nvSpPr>
        <p:spPr>
          <a:xfrm>
            <a:off x="728353" y="800654"/>
            <a:ext cx="484632" cy="10383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4CB32697-B672-4887-9DB2-D9C74FD41C0F}"/>
              </a:ext>
            </a:extLst>
          </p:cNvPr>
          <p:cNvSpPr/>
          <p:nvPr/>
        </p:nvSpPr>
        <p:spPr>
          <a:xfrm>
            <a:off x="1759448" y="781461"/>
            <a:ext cx="484632" cy="89255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3E0A88BA-5648-4754-82C1-9C9A4E736FE0}"/>
              </a:ext>
            </a:extLst>
          </p:cNvPr>
          <p:cNvSpPr/>
          <p:nvPr/>
        </p:nvSpPr>
        <p:spPr>
          <a:xfrm>
            <a:off x="3964091" y="781461"/>
            <a:ext cx="484632" cy="462949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5FBE971B-336A-436D-B33A-A9068AC9542B}"/>
              </a:ext>
            </a:extLst>
          </p:cNvPr>
          <p:cNvSpPr/>
          <p:nvPr/>
        </p:nvSpPr>
        <p:spPr>
          <a:xfrm>
            <a:off x="2587231" y="781461"/>
            <a:ext cx="484632" cy="166145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6FB95C50-BCB5-4A63-AA83-9E67E33EEDB2}"/>
              </a:ext>
            </a:extLst>
          </p:cNvPr>
          <p:cNvSpPr/>
          <p:nvPr/>
        </p:nvSpPr>
        <p:spPr>
          <a:xfrm>
            <a:off x="3004460" y="781461"/>
            <a:ext cx="484632" cy="255133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низ 29">
            <a:extLst>
              <a:ext uri="{FF2B5EF4-FFF2-40B4-BE49-F238E27FC236}">
                <a16:creationId xmlns:a16="http://schemas.microsoft.com/office/drawing/2014/main" id="{EC8D4F19-0820-42FD-BE76-09E9F97BEF12}"/>
              </a:ext>
            </a:extLst>
          </p:cNvPr>
          <p:cNvSpPr/>
          <p:nvPr/>
        </p:nvSpPr>
        <p:spPr>
          <a:xfrm>
            <a:off x="3457687" y="785091"/>
            <a:ext cx="484632" cy="361404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3F166035-5AD1-4F10-997D-AE19BC38E3A7}"/>
              </a:ext>
            </a:extLst>
          </p:cNvPr>
          <p:cNvSpPr/>
          <p:nvPr/>
        </p:nvSpPr>
        <p:spPr>
          <a:xfrm>
            <a:off x="9992761" y="784296"/>
            <a:ext cx="484632" cy="87504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: вниз 31">
            <a:extLst>
              <a:ext uri="{FF2B5EF4-FFF2-40B4-BE49-F238E27FC236}">
                <a16:creationId xmlns:a16="http://schemas.microsoft.com/office/drawing/2014/main" id="{7F3FF157-0BF3-4250-8850-56FA953D470E}"/>
              </a:ext>
            </a:extLst>
          </p:cNvPr>
          <p:cNvSpPr/>
          <p:nvPr/>
        </p:nvSpPr>
        <p:spPr>
          <a:xfrm>
            <a:off x="7115908" y="796934"/>
            <a:ext cx="484632" cy="222442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32">
            <a:extLst>
              <a:ext uri="{FF2B5EF4-FFF2-40B4-BE49-F238E27FC236}">
                <a16:creationId xmlns:a16="http://schemas.microsoft.com/office/drawing/2014/main" id="{6E5CCB12-FA20-487C-8459-E92DA3E505F7}"/>
              </a:ext>
            </a:extLst>
          </p:cNvPr>
          <p:cNvSpPr/>
          <p:nvPr/>
        </p:nvSpPr>
        <p:spPr>
          <a:xfrm>
            <a:off x="6717772" y="785091"/>
            <a:ext cx="484632" cy="142416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: вниз 33">
            <a:extLst>
              <a:ext uri="{FF2B5EF4-FFF2-40B4-BE49-F238E27FC236}">
                <a16:creationId xmlns:a16="http://schemas.microsoft.com/office/drawing/2014/main" id="{85BB3D8B-625D-48F5-8346-910B50F24333}"/>
              </a:ext>
            </a:extLst>
          </p:cNvPr>
          <p:cNvSpPr/>
          <p:nvPr/>
        </p:nvSpPr>
        <p:spPr>
          <a:xfrm>
            <a:off x="6113506" y="791743"/>
            <a:ext cx="484632" cy="81990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id="{EFC70C1C-F747-4B5C-8576-07CD689F7AFF}"/>
              </a:ext>
            </a:extLst>
          </p:cNvPr>
          <p:cNvSpPr/>
          <p:nvPr/>
        </p:nvSpPr>
        <p:spPr>
          <a:xfrm>
            <a:off x="5153875" y="797823"/>
            <a:ext cx="484632" cy="12585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id="{9E9677BB-C55E-4CDC-96B6-A0D48BF5FE6D}"/>
              </a:ext>
            </a:extLst>
          </p:cNvPr>
          <p:cNvSpPr/>
          <p:nvPr/>
        </p:nvSpPr>
        <p:spPr>
          <a:xfrm>
            <a:off x="7540850" y="781461"/>
            <a:ext cx="484632" cy="303152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низ 36">
            <a:extLst>
              <a:ext uri="{FF2B5EF4-FFF2-40B4-BE49-F238E27FC236}">
                <a16:creationId xmlns:a16="http://schemas.microsoft.com/office/drawing/2014/main" id="{AAD95BED-237F-4430-B7B4-E68818610FE1}"/>
              </a:ext>
            </a:extLst>
          </p:cNvPr>
          <p:cNvSpPr/>
          <p:nvPr/>
        </p:nvSpPr>
        <p:spPr>
          <a:xfrm>
            <a:off x="7926674" y="781461"/>
            <a:ext cx="484632" cy="395226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43392BE0-BCE5-4185-8D97-F59DAD747091}"/>
              </a:ext>
            </a:extLst>
          </p:cNvPr>
          <p:cNvSpPr/>
          <p:nvPr/>
        </p:nvSpPr>
        <p:spPr>
          <a:xfrm>
            <a:off x="8304940" y="781461"/>
            <a:ext cx="484632" cy="475083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27EAA28B-6BF7-4BF1-9D21-8708D910AE1D}"/>
              </a:ext>
            </a:extLst>
          </p:cNvPr>
          <p:cNvSpPr/>
          <p:nvPr/>
        </p:nvSpPr>
        <p:spPr>
          <a:xfrm>
            <a:off x="10476287" y="781461"/>
            <a:ext cx="484632" cy="168405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низ 39">
            <a:extLst>
              <a:ext uri="{FF2B5EF4-FFF2-40B4-BE49-F238E27FC236}">
                <a16:creationId xmlns:a16="http://schemas.microsoft.com/office/drawing/2014/main" id="{66299D30-036B-4811-AD1F-47ABFDDE2856}"/>
              </a:ext>
            </a:extLst>
          </p:cNvPr>
          <p:cNvSpPr/>
          <p:nvPr/>
        </p:nvSpPr>
        <p:spPr>
          <a:xfrm>
            <a:off x="10911292" y="781461"/>
            <a:ext cx="484632" cy="253252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низ 40">
            <a:extLst>
              <a:ext uri="{FF2B5EF4-FFF2-40B4-BE49-F238E27FC236}">
                <a16:creationId xmlns:a16="http://schemas.microsoft.com/office/drawing/2014/main" id="{D096D4BF-E45B-4124-8937-DC372A18DE1D}"/>
              </a:ext>
            </a:extLst>
          </p:cNvPr>
          <p:cNvSpPr/>
          <p:nvPr/>
        </p:nvSpPr>
        <p:spPr>
          <a:xfrm>
            <a:off x="11333471" y="794843"/>
            <a:ext cx="484632" cy="360428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9AE8EBFB-F20A-4D8F-B02C-E62F99C17E21}"/>
              </a:ext>
            </a:extLst>
          </p:cNvPr>
          <p:cNvSpPr/>
          <p:nvPr/>
        </p:nvSpPr>
        <p:spPr>
          <a:xfrm>
            <a:off x="11707368" y="794841"/>
            <a:ext cx="484632" cy="466975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: вниз 43">
            <a:extLst>
              <a:ext uri="{FF2B5EF4-FFF2-40B4-BE49-F238E27FC236}">
                <a16:creationId xmlns:a16="http://schemas.microsoft.com/office/drawing/2014/main" id="{935A5DD4-4C56-4FD5-B439-73E2BEFC7897}"/>
              </a:ext>
            </a:extLst>
          </p:cNvPr>
          <p:cNvSpPr/>
          <p:nvPr/>
        </p:nvSpPr>
        <p:spPr>
          <a:xfrm>
            <a:off x="9157972" y="796934"/>
            <a:ext cx="484632" cy="18517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44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8312CA5C-B9DF-4423-9DDC-81573112BD8E}"/>
              </a:ext>
            </a:extLst>
          </p:cNvPr>
          <p:cNvSpPr/>
          <p:nvPr/>
        </p:nvSpPr>
        <p:spPr>
          <a:xfrm>
            <a:off x="304799" y="212834"/>
            <a:ext cx="11724291" cy="646386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платежными картами, </a:t>
            </a:r>
            <a:r>
              <a:rPr lang="ru-RU" sz="32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кардинг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8746861-C8F9-4774-8BA8-532185ED1FF4}"/>
              </a:ext>
            </a:extLst>
          </p:cNvPr>
          <p:cNvSpPr/>
          <p:nvPr/>
        </p:nvSpPr>
        <p:spPr>
          <a:xfrm>
            <a:off x="2948152" y="1022788"/>
            <a:ext cx="5528441" cy="336396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(от англ. </a:t>
            </a:r>
            <a:r>
              <a:rPr lang="ru-RU" sz="2400" i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carding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— вид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мошенничества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котором производится операция с использованием платежной карты или её реквизитов, не инициированная или не подтверждённая своим держателем.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9916FFE-72BF-4581-8DC0-F24E9A9A6810}"/>
              </a:ext>
            </a:extLst>
          </p:cNvPr>
          <p:cNvSpPr/>
          <p:nvPr/>
        </p:nvSpPr>
        <p:spPr>
          <a:xfrm>
            <a:off x="373117" y="1822886"/>
            <a:ext cx="2191407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014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Воровство карт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F1A590-41A0-4DC9-817F-4211BCF65551}"/>
              </a:ext>
            </a:extLst>
          </p:cNvPr>
          <p:cNvSpPr/>
          <p:nvPr/>
        </p:nvSpPr>
        <p:spPr>
          <a:xfrm>
            <a:off x="220719" y="3478265"/>
            <a:ext cx="2383220" cy="2144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платежных карт, как правило, берут со взломанных серверов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A2B1D84-3A14-47B3-8A2B-3BBD865548BE}"/>
              </a:ext>
            </a:extLst>
          </p:cNvPr>
          <p:cNvSpPr/>
          <p:nvPr/>
        </p:nvSpPr>
        <p:spPr>
          <a:xfrm>
            <a:off x="9243848" y="1822886"/>
            <a:ext cx="2218998" cy="9301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1014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без карты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DEEAD5-CBDC-4A9F-ACB7-6335F9C55A83}"/>
              </a:ext>
            </a:extLst>
          </p:cNvPr>
          <p:cNvSpPr/>
          <p:nvPr/>
        </p:nvSpPr>
        <p:spPr>
          <a:xfrm>
            <a:off x="8526515" y="3354112"/>
            <a:ext cx="3321271" cy="3291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Злоумышленник может скопировать эти данные, если вступит в сговор с лицами, имеющими доступ к картам, например, с официантом или кассиром. Данные могут быть сфотографированы или восстановлены из видеозаписи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8EDC438D-E1CA-4BCA-AC32-378E0C491695}"/>
              </a:ext>
            </a:extLst>
          </p:cNvPr>
          <p:cNvSpPr/>
          <p:nvPr/>
        </p:nvSpPr>
        <p:spPr>
          <a:xfrm>
            <a:off x="3938751" y="4550319"/>
            <a:ext cx="3547241" cy="75674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1014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Скимминг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C37A3B-C0FC-46F4-9964-2EBFD6105AD2}"/>
              </a:ext>
            </a:extLst>
          </p:cNvPr>
          <p:cNvSpPr/>
          <p:nvPr/>
        </p:nvSpPr>
        <p:spPr>
          <a:xfrm>
            <a:off x="3886198" y="5470634"/>
            <a:ext cx="4004442" cy="11745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злоумышленника для считывания, например, магнитной дорожки платежной карты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45105403-0CF3-4441-ADA8-9A32A14C6C41}"/>
              </a:ext>
            </a:extLst>
          </p:cNvPr>
          <p:cNvSpPr/>
          <p:nvPr/>
        </p:nvSpPr>
        <p:spPr>
          <a:xfrm>
            <a:off x="5646102" y="859220"/>
            <a:ext cx="484632" cy="13987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A633EA49-E861-4EE4-A10F-54BBC50D751D}"/>
              </a:ext>
            </a:extLst>
          </p:cNvPr>
          <p:cNvSpPr/>
          <p:nvPr/>
        </p:nvSpPr>
        <p:spPr>
          <a:xfrm>
            <a:off x="5470056" y="4410442"/>
            <a:ext cx="484632" cy="13987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53FE5C33-9E40-4B93-B5D3-9FF2E259975E}"/>
              </a:ext>
            </a:extLst>
          </p:cNvPr>
          <p:cNvSpPr/>
          <p:nvPr/>
        </p:nvSpPr>
        <p:spPr>
          <a:xfrm>
            <a:off x="5493702" y="5307064"/>
            <a:ext cx="484632" cy="16356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лево 14">
            <a:extLst>
              <a:ext uri="{FF2B5EF4-FFF2-40B4-BE49-F238E27FC236}">
                <a16:creationId xmlns:a16="http://schemas.microsoft.com/office/drawing/2014/main" id="{AEEA441B-D644-4A23-84CB-91FCDA7CE326}"/>
              </a:ext>
            </a:extLst>
          </p:cNvPr>
          <p:cNvSpPr/>
          <p:nvPr/>
        </p:nvSpPr>
        <p:spPr>
          <a:xfrm rot="1035074">
            <a:off x="2563325" y="2026389"/>
            <a:ext cx="436204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114D4E0D-CDA6-4DBE-AC5D-65D97D0EEA23}"/>
              </a:ext>
            </a:extLst>
          </p:cNvPr>
          <p:cNvSpPr/>
          <p:nvPr/>
        </p:nvSpPr>
        <p:spPr>
          <a:xfrm rot="20605884">
            <a:off x="8442328" y="2048476"/>
            <a:ext cx="834186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92615D74-B43A-4B5C-8467-1B34E1B8E675}"/>
              </a:ext>
            </a:extLst>
          </p:cNvPr>
          <p:cNvSpPr/>
          <p:nvPr/>
        </p:nvSpPr>
        <p:spPr>
          <a:xfrm>
            <a:off x="1170013" y="2737286"/>
            <a:ext cx="484632" cy="740979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CE94595F-6B93-46DC-B1CF-FA56A946EB74}"/>
              </a:ext>
            </a:extLst>
          </p:cNvPr>
          <p:cNvSpPr/>
          <p:nvPr/>
        </p:nvSpPr>
        <p:spPr>
          <a:xfrm>
            <a:off x="10111031" y="2753052"/>
            <a:ext cx="484632" cy="60106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651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88EEADE5-21C7-4A0C-B6FF-CEAD12CD22CD}"/>
              </a:ext>
            </a:extLst>
          </p:cNvPr>
          <p:cNvSpPr/>
          <p:nvPr/>
        </p:nvSpPr>
        <p:spPr>
          <a:xfrm>
            <a:off x="173422" y="157655"/>
            <a:ext cx="11902965" cy="1001113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меры безопасности от мошенничеств с платежными картами, </a:t>
            </a:r>
            <a:r>
              <a:rPr lang="ru-RU" sz="32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кардинг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98A0211-D804-4428-8177-A005AF9B0F5E}"/>
              </a:ext>
            </a:extLst>
          </p:cNvPr>
          <p:cNvSpPr/>
          <p:nvPr/>
        </p:nvSpPr>
        <p:spPr>
          <a:xfrm>
            <a:off x="304806" y="1631730"/>
            <a:ext cx="1965434" cy="302697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передавать свою карту в чужие руки, исключение возможности применения портативного </a:t>
            </a:r>
            <a:r>
              <a:rPr lang="ru-RU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скиммингового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CFCA5A2-FB31-4511-8117-1C225FE76DEE}"/>
              </a:ext>
            </a:extLst>
          </p:cNvPr>
          <p:cNvSpPr/>
          <p:nvPr/>
        </p:nvSpPr>
        <p:spPr>
          <a:xfrm>
            <a:off x="2383852" y="1631729"/>
            <a:ext cx="2138855" cy="30269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пользовании банкоматом, обращать внимание на нестандартные элементы конструкции — накладную клавиатуру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F35CB63-2572-4E66-926B-A83D7F8B14DE}"/>
              </a:ext>
            </a:extLst>
          </p:cNvPr>
          <p:cNvSpPr/>
          <p:nvPr/>
        </p:nvSpPr>
        <p:spPr>
          <a:xfrm>
            <a:off x="4650419" y="1630795"/>
            <a:ext cx="2525180" cy="21598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внимание на установленные </a:t>
            </a:r>
            <a:r>
              <a:rPr lang="ru-RU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микровидеокамеры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самом банкомате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9119BD7-865B-4870-9D02-0CBE5D943032}"/>
              </a:ext>
            </a:extLst>
          </p:cNvPr>
          <p:cNvSpPr/>
          <p:nvPr/>
        </p:nvSpPr>
        <p:spPr>
          <a:xfrm>
            <a:off x="7279516" y="1667671"/>
            <a:ext cx="2480440" cy="21598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Минимизировать случаи использования банковской карты в местах, вызывающих подозрение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6B76B0-825D-4D9D-9568-DABEBB6CED99}"/>
              </a:ext>
            </a:extLst>
          </p:cNvPr>
          <p:cNvSpPr/>
          <p:nvPr/>
        </p:nvSpPr>
        <p:spPr>
          <a:xfrm>
            <a:off x="4731283" y="3976383"/>
            <a:ext cx="3568263" cy="24278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наличных средств и другие банковские операции, осуществляемые при помощи банкоматов, по возможности производить в одном и том же банкомате, запомнив его внешний вид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ED59915-C9B2-4DB2-8995-E51EE7A9571F}"/>
              </a:ext>
            </a:extLst>
          </p:cNvPr>
          <p:cNvSpPr/>
          <p:nvPr/>
        </p:nvSpPr>
        <p:spPr>
          <a:xfrm>
            <a:off x="8959974" y="4232373"/>
            <a:ext cx="2984943" cy="164749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(Смс-оповещения), подключить её для наиболее быстрого реагирования на незаконные списания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1E8C76D5-5339-4253-9945-B096444EFEAA}"/>
              </a:ext>
            </a:extLst>
          </p:cNvPr>
          <p:cNvSpPr/>
          <p:nvPr/>
        </p:nvSpPr>
        <p:spPr>
          <a:xfrm>
            <a:off x="9863873" y="1667671"/>
            <a:ext cx="2081044" cy="24278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Набирать ПИН быстро,  — так злоумышленникам будет сложнее распознать ваши движения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A22D2E1C-B01B-4EBD-9A70-4D9AD7585B62}"/>
              </a:ext>
            </a:extLst>
          </p:cNvPr>
          <p:cNvSpPr/>
          <p:nvPr/>
        </p:nvSpPr>
        <p:spPr>
          <a:xfrm>
            <a:off x="723213" y="4813221"/>
            <a:ext cx="3321278" cy="1324303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банковские карты со встроенным микрочипом, если это возможно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B8586AA-B423-4FA5-9EC4-CD3FD8EB8581}"/>
              </a:ext>
            </a:extLst>
          </p:cNvPr>
          <p:cNvSpPr/>
          <p:nvPr/>
        </p:nvSpPr>
        <p:spPr>
          <a:xfrm>
            <a:off x="173422" y="1410346"/>
            <a:ext cx="11902965" cy="5145437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CE035B6F-674C-4B7B-9BE6-473E5735C704}"/>
              </a:ext>
            </a:extLst>
          </p:cNvPr>
          <p:cNvSpPr/>
          <p:nvPr/>
        </p:nvSpPr>
        <p:spPr>
          <a:xfrm>
            <a:off x="5882588" y="1188610"/>
            <a:ext cx="484632" cy="19060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59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B03324E6-2364-448A-8313-EA6B52A2BB0C}"/>
              </a:ext>
            </a:extLst>
          </p:cNvPr>
          <p:cNvSpPr/>
          <p:nvPr/>
        </p:nvSpPr>
        <p:spPr>
          <a:xfrm>
            <a:off x="232475" y="139485"/>
            <a:ext cx="11746421" cy="91440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с помощью служб знакомств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442E524-A6FA-403F-B535-386DAF5463D3}"/>
              </a:ext>
            </a:extLst>
          </p:cNvPr>
          <p:cNvSpPr/>
          <p:nvPr/>
        </p:nvSpPr>
        <p:spPr>
          <a:xfrm>
            <a:off x="3285641" y="1377337"/>
            <a:ext cx="5176434" cy="402955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служба знакомств — интернет-сервис, предоставляющий пользователям Интернета услуги по виртуальному общению с другими пользователями, аналог реальных служб знакомств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C908F2-D2A3-4DFD-B0D2-EAB21799EC74}"/>
              </a:ext>
            </a:extLst>
          </p:cNvPr>
          <p:cNvSpPr/>
          <p:nvPr/>
        </p:nvSpPr>
        <p:spPr>
          <a:xfrm>
            <a:off x="8804330" y="1795790"/>
            <a:ext cx="3174566" cy="378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Злоумышленник сначала входит к нему в доверие, а затем под вымышленными предлогами просит его добровольно посылать деньги, номера банковских счетов, кредитных карт либо информацию, необходимую для кражи идентичности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4A448F-EA4D-4E13-85DE-25ACFC35B619}"/>
              </a:ext>
            </a:extLst>
          </p:cNvPr>
          <p:cNvSpPr/>
          <p:nvPr/>
        </p:nvSpPr>
        <p:spPr>
          <a:xfrm>
            <a:off x="213104" y="1764793"/>
            <a:ext cx="2824565" cy="32991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Создания огромного количества фальшивых анкет и фальшивых подтверждений реальности пользователей на сайтах знакомств[7]. Количество фальшивых анкет исчисляется уже десятками миллионов</a:t>
            </a:r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A24EE9C-65F4-4717-9D34-524F37C24394}"/>
              </a:ext>
            </a:extLst>
          </p:cNvPr>
          <p:cNvSpPr/>
          <p:nvPr/>
        </p:nvSpPr>
        <p:spPr>
          <a:xfrm>
            <a:off x="355168" y="5730346"/>
            <a:ext cx="11623728" cy="9841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Возбуждаются уголовные дела и проходят судебные процессы как над пользователями, так и над самими владельцами сайтов знакомств, которые в погоне за прибылью создают огромное количество фальшивых анкет и ведут с помощью этих анкет фальшивую переписку с реальными пользователями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7BEFE3F-FD95-4570-A40D-7BB18867D9C8}"/>
              </a:ext>
            </a:extLst>
          </p:cNvPr>
          <p:cNvSpPr/>
          <p:nvPr/>
        </p:nvSpPr>
        <p:spPr>
          <a:xfrm>
            <a:off x="1383070" y="1053885"/>
            <a:ext cx="484632" cy="70315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CFE00F14-6621-46A4-B164-509E6378A4BC}"/>
              </a:ext>
            </a:extLst>
          </p:cNvPr>
          <p:cNvSpPr/>
          <p:nvPr/>
        </p:nvSpPr>
        <p:spPr>
          <a:xfrm>
            <a:off x="10071159" y="1053885"/>
            <a:ext cx="484632" cy="74190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верх 8">
            <a:extLst>
              <a:ext uri="{FF2B5EF4-FFF2-40B4-BE49-F238E27FC236}">
                <a16:creationId xmlns:a16="http://schemas.microsoft.com/office/drawing/2014/main" id="{4E5ACD46-5F91-4380-B040-9AE0F9EAAE29}"/>
              </a:ext>
            </a:extLst>
          </p:cNvPr>
          <p:cNvSpPr/>
          <p:nvPr/>
        </p:nvSpPr>
        <p:spPr>
          <a:xfrm>
            <a:off x="1383070" y="5063920"/>
            <a:ext cx="484632" cy="666427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3CFCB6B7-0140-4B6C-BA42-6D01AD45FDA5}"/>
              </a:ext>
            </a:extLst>
          </p:cNvPr>
          <p:cNvSpPr/>
          <p:nvPr/>
        </p:nvSpPr>
        <p:spPr>
          <a:xfrm>
            <a:off x="5631542" y="1053885"/>
            <a:ext cx="484632" cy="32345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верх 10">
            <a:extLst>
              <a:ext uri="{FF2B5EF4-FFF2-40B4-BE49-F238E27FC236}">
                <a16:creationId xmlns:a16="http://schemas.microsoft.com/office/drawing/2014/main" id="{25E01E88-04F1-4D75-8D1A-A67AA087AEBB}"/>
              </a:ext>
            </a:extLst>
          </p:cNvPr>
          <p:cNvSpPr/>
          <p:nvPr/>
        </p:nvSpPr>
        <p:spPr>
          <a:xfrm>
            <a:off x="10071159" y="5579389"/>
            <a:ext cx="484632" cy="150957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FC79C99A-0199-447A-8F95-1E8DDFFA5066}"/>
              </a:ext>
            </a:extLst>
          </p:cNvPr>
          <p:cNvSpPr/>
          <p:nvPr/>
        </p:nvSpPr>
        <p:spPr>
          <a:xfrm>
            <a:off x="5631542" y="5406896"/>
            <a:ext cx="484632" cy="32345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extLst>
              <a:ext uri="{FF2B5EF4-FFF2-40B4-BE49-F238E27FC236}">
                <a16:creationId xmlns:a16="http://schemas.microsoft.com/office/drawing/2014/main" id="{FE7AF670-0E1D-418C-A957-6F9E3B488437}"/>
              </a:ext>
            </a:extLst>
          </p:cNvPr>
          <p:cNvSpPr/>
          <p:nvPr/>
        </p:nvSpPr>
        <p:spPr>
          <a:xfrm rot="10800000">
            <a:off x="3037669" y="3149800"/>
            <a:ext cx="247972" cy="48463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A88E7362-809B-4C9E-AE28-8FBD57A7B3F0}"/>
              </a:ext>
            </a:extLst>
          </p:cNvPr>
          <p:cNvSpPr/>
          <p:nvPr/>
        </p:nvSpPr>
        <p:spPr>
          <a:xfrm rot="10800000">
            <a:off x="8462075" y="3149800"/>
            <a:ext cx="325464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38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8A73BBC9-7260-4E7A-935A-FFBEA8F940B4}"/>
              </a:ext>
            </a:extLst>
          </p:cNvPr>
          <p:cNvSpPr/>
          <p:nvPr/>
        </p:nvSpPr>
        <p:spPr>
          <a:xfrm>
            <a:off x="108488" y="185978"/>
            <a:ext cx="11975024" cy="929899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меры профилактики от мошенничеств с помощью знакомств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D960852-13C9-4D7A-8C2B-C558289FD02E}"/>
              </a:ext>
            </a:extLst>
          </p:cNvPr>
          <p:cNvSpPr/>
          <p:nvPr/>
        </p:nvSpPr>
        <p:spPr>
          <a:xfrm>
            <a:off x="883403" y="1627323"/>
            <a:ext cx="5377912" cy="280519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Возбуждаются уголовные дела и проходят судебные процессы как над пользователями, так и над самими владельцами сайтов знакомств, которые в погоне за прибылью создают огромное количество фальшивых анкет и ведут с помощью этих анкет фальшивую переписку с реальными пользователями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6A33DAC-DBC2-41E5-9439-B10C90877A3B}"/>
              </a:ext>
            </a:extLst>
          </p:cNvPr>
          <p:cNvSpPr/>
          <p:nvPr/>
        </p:nvSpPr>
        <p:spPr>
          <a:xfrm>
            <a:off x="6984570" y="1627323"/>
            <a:ext cx="4091552" cy="230924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Возникло новое поколение сайтов знакомств, которые впускают в систему только после серьезной проверки реальности и адекватности пользователя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4AE0171-719C-485A-856A-BBDA0F590393}"/>
              </a:ext>
            </a:extLst>
          </p:cNvPr>
          <p:cNvSpPr/>
          <p:nvPr/>
        </p:nvSpPr>
        <p:spPr>
          <a:xfrm>
            <a:off x="3017003" y="5184183"/>
            <a:ext cx="7935135" cy="135610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делается с помощью проверки контента профилей пользователя на Фейсбуке,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Линкедин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другими способами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1987BDBF-5DDC-4518-B15F-8CA015466F2E}"/>
              </a:ext>
            </a:extLst>
          </p:cNvPr>
          <p:cNvSpPr/>
          <p:nvPr/>
        </p:nvSpPr>
        <p:spPr>
          <a:xfrm>
            <a:off x="8788030" y="3958811"/>
            <a:ext cx="484632" cy="122537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верх 6">
            <a:extLst>
              <a:ext uri="{FF2B5EF4-FFF2-40B4-BE49-F238E27FC236}">
                <a16:creationId xmlns:a16="http://schemas.microsoft.com/office/drawing/2014/main" id="{69375AA4-638C-4B83-A4A4-A9D401EAE5DB}"/>
              </a:ext>
            </a:extLst>
          </p:cNvPr>
          <p:cNvSpPr/>
          <p:nvPr/>
        </p:nvSpPr>
        <p:spPr>
          <a:xfrm>
            <a:off x="3330043" y="1115877"/>
            <a:ext cx="484632" cy="489204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верх 7">
            <a:extLst>
              <a:ext uri="{FF2B5EF4-FFF2-40B4-BE49-F238E27FC236}">
                <a16:creationId xmlns:a16="http://schemas.microsoft.com/office/drawing/2014/main" id="{042044ED-B0E0-40D8-8820-B8F5C8A020AF}"/>
              </a:ext>
            </a:extLst>
          </p:cNvPr>
          <p:cNvSpPr/>
          <p:nvPr/>
        </p:nvSpPr>
        <p:spPr>
          <a:xfrm>
            <a:off x="8788030" y="1115876"/>
            <a:ext cx="484632" cy="500325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792341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2029</TotalTime>
  <Words>4330</Words>
  <Application>Microsoft Office PowerPoint</Application>
  <PresentationFormat>Широкоэкранный</PresentationFormat>
  <Paragraphs>279</Paragraphs>
  <Slides>43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La mente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Марданов Дамир Рустамович</dc:creator>
  <cp:lastModifiedBy>Марданов Дамир Рустамович</cp:lastModifiedBy>
  <cp:revision>174</cp:revision>
  <dcterms:created xsi:type="dcterms:W3CDTF">2025-05-19T06:12:28Z</dcterms:created>
  <dcterms:modified xsi:type="dcterms:W3CDTF">2025-05-29T14:46:36Z</dcterms:modified>
</cp:coreProperties>
</file>